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14"/>
  </p:notesMasterIdLst>
  <p:handoutMasterIdLst>
    <p:handoutMasterId r:id="rId15"/>
  </p:handoutMasterIdLst>
  <p:sldIdLst>
    <p:sldId id="315" r:id="rId2"/>
    <p:sldId id="322" r:id="rId3"/>
    <p:sldId id="336" r:id="rId4"/>
    <p:sldId id="341" r:id="rId5"/>
    <p:sldId id="342" r:id="rId6"/>
    <p:sldId id="343" r:id="rId7"/>
    <p:sldId id="324" r:id="rId8"/>
    <p:sldId id="325" r:id="rId9"/>
    <p:sldId id="338" r:id="rId10"/>
    <p:sldId id="323" r:id="rId11"/>
    <p:sldId id="339" r:id="rId12"/>
    <p:sldId id="340" r:id="rId13"/>
  </p:sldIdLst>
  <p:sldSz cx="9144000" cy="6858000" type="screen4x3"/>
  <p:notesSz cx="6858000" cy="9313863"/>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218"/>
    <a:srgbClr val="2A5D23"/>
    <a:srgbClr val="2D4907"/>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89520" autoAdjust="0"/>
  </p:normalViewPr>
  <p:slideViewPr>
    <p:cSldViewPr>
      <p:cViewPr>
        <p:scale>
          <a:sx n="66" d="100"/>
          <a:sy n="66" d="100"/>
        </p:scale>
        <p:origin x="-2016" y="-3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8294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en-US"/>
          </a:p>
        </p:txBody>
      </p:sp>
      <p:sp>
        <p:nvSpPr>
          <p:cNvPr id="82948" name="Rectangle 4"/>
          <p:cNvSpPr>
            <a:spLocks noGrp="1" noChangeArrowheads="1"/>
          </p:cNvSpPr>
          <p:nvPr>
            <p:ph type="ftr" sz="quarter" idx="2"/>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en-US"/>
          </a:p>
        </p:txBody>
      </p:sp>
      <p:sp>
        <p:nvSpPr>
          <p:cNvPr id="82949" name="Rectangle 5"/>
          <p:cNvSpPr>
            <a:spLocks noGrp="1" noChangeArrowheads="1"/>
          </p:cNvSpPr>
          <p:nvPr>
            <p:ph type="sldNum" sz="quarter" idx="3"/>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3E817244-F87F-47A7-B692-2C696B78C7BB}" type="slidenum">
              <a:rPr lang="en-US"/>
              <a:pPr>
                <a:defRPr/>
              </a:pPr>
              <a:t>‹#›</a:t>
            </a:fld>
            <a:endParaRPr lang="en-US"/>
          </a:p>
        </p:txBody>
      </p:sp>
    </p:spTree>
    <p:extLst>
      <p:ext uri="{BB962C8B-B14F-4D97-AF65-F5344CB8AC3E}">
        <p14:creationId xmlns:p14="http://schemas.microsoft.com/office/powerpoint/2010/main" val="3531100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44D91106-4EDA-49C6-8CF5-5155262FA716}" type="datetime1">
              <a:rPr lang="en-US"/>
              <a:pPr>
                <a:defRPr/>
              </a:pPr>
              <a:t>4/3/2013</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E908A0AC-E6E3-4DB6-B722-E07A0D62F541}" type="slidenum">
              <a:rPr lang="en-US"/>
              <a:pPr>
                <a:defRPr/>
              </a:pPr>
              <a:t>‹#›</a:t>
            </a:fld>
            <a:endParaRPr lang="en-US"/>
          </a:p>
        </p:txBody>
      </p:sp>
    </p:spTree>
    <p:extLst>
      <p:ext uri="{BB962C8B-B14F-4D97-AF65-F5344CB8AC3E}">
        <p14:creationId xmlns:p14="http://schemas.microsoft.com/office/powerpoint/2010/main" val="35378082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z="1200" b="0" i="0" u="none" strike="noStrike" kern="1200" baseline="0" dirty="0" smtClean="0">
              <a:solidFill>
                <a:schemeClr val="tx1"/>
              </a:solidFill>
              <a:latin typeface="+mn-lt"/>
              <a:ea typeface="ＭＳ Ｐゴシック" pitchFamily="34" charset="-128"/>
              <a:cs typeface="+mn-cs"/>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9F948DB-AADF-4E4B-B349-48181D029DC3}" type="slidenum">
              <a:rPr lang="en-US" sz="1200" smtClean="0"/>
              <a:pPr eaLnBrk="1" hangingPunct="1"/>
              <a:t>2</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DAF86827-87D3-44AA-A0DF-49900BFE2250}" type="slidenum">
              <a:rPr lang="en-US" sz="1200" smtClean="0"/>
              <a:pPr eaLnBrk="1" hangingPunct="1"/>
              <a:t>12</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9F948DB-AADF-4E4B-B349-48181D029DC3}" type="slidenum">
              <a:rPr lang="en-US" sz="1200" smtClean="0"/>
              <a:pPr eaLnBrk="1" hangingPunct="1"/>
              <a:t>3</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9F948DB-AADF-4E4B-B349-48181D029DC3}" type="slidenum">
              <a:rPr lang="en-US" sz="1200" smtClean="0"/>
              <a:pPr eaLnBrk="1" hangingPunct="1"/>
              <a:t>4</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i="0" u="none" strike="noStrike" kern="1200" baseline="0" dirty="0" smtClean="0">
                <a:solidFill>
                  <a:schemeClr val="tx1"/>
                </a:solidFill>
                <a:latin typeface="+mn-lt"/>
                <a:ea typeface="ＭＳ Ｐゴシック" pitchFamily="34" charset="-128"/>
                <a:cs typeface="+mn-cs"/>
              </a:rPr>
              <a:t>OUR BOARD OF DIRECTORS INCLUDES 11 EXPERIENCED LEADERS TO INCLUDE SPECIAL FORCES OFFICERS, NON-COMMISSIONED OFFICERS AND BUSINESS PROFESSIONALS. EACH BOARD MEMBER IS EXPERIENCED, ACTIVE, AND CONSTANTLY ENGAGED IN THE STRATEGIES OF THE GREEN BERET FOUNDATION. </a:t>
            </a:r>
            <a:endParaRPr lang="en-US" sz="1200" b="0" i="0" u="none" strike="noStrike" kern="1200" baseline="0" dirty="0" smtClean="0">
              <a:solidFill>
                <a:schemeClr val="tx1"/>
              </a:solidFill>
              <a:latin typeface="+mn-lt"/>
              <a:ea typeface="ＭＳ Ｐゴシック" pitchFamily="34" charset="-128"/>
              <a:cs typeface="+mn-cs"/>
            </a:endParaRPr>
          </a:p>
          <a:p>
            <a:r>
              <a:rPr lang="en-US" sz="1200" b="1" i="0" u="none" strike="noStrike" kern="1200" baseline="0" dirty="0" smtClean="0">
                <a:solidFill>
                  <a:schemeClr val="tx1"/>
                </a:solidFill>
                <a:latin typeface="+mn-lt"/>
                <a:ea typeface="ＭＳ Ｐゴシック" pitchFamily="34" charset="-128"/>
                <a:cs typeface="+mn-cs"/>
              </a:rPr>
              <a:t>THE GREEN BERET FOUNDATION'S ADVISORY BOARD CONSISTS OF A DIVERSE GROUP OF 10 STRONG SUPPORTERS, ADVISORS, AND SPOKESPERSONS LOCATED THROUGHOUT THE UNITED STATES. THEY GREATLY ENHANCE THE ORGANIZATION'S EFFECTIVENESS, EACH WITH THEIR OWN UNIQUE ABILITIES AND TALENTS. </a:t>
            </a:r>
            <a:endParaRPr lang="en-US" sz="1200" b="0" i="0" u="none" strike="noStrike" kern="1200" baseline="0" dirty="0" smtClean="0">
              <a:solidFill>
                <a:schemeClr val="tx1"/>
              </a:solidFill>
              <a:latin typeface="+mn-lt"/>
              <a:ea typeface="ＭＳ Ｐゴシック" pitchFamily="34" charset="-128"/>
              <a:cs typeface="+mn-cs"/>
            </a:endParaRPr>
          </a:p>
          <a:p>
            <a:r>
              <a:rPr lang="en-US" sz="1200" b="1" i="0" u="none" strike="noStrike" kern="1200" baseline="0" dirty="0" smtClean="0">
                <a:solidFill>
                  <a:schemeClr val="tx1"/>
                </a:solidFill>
                <a:latin typeface="+mn-lt"/>
                <a:ea typeface="ＭＳ Ｐゴシック" pitchFamily="34" charset="-128"/>
                <a:cs typeface="+mn-cs"/>
              </a:rPr>
              <a:t>DURING </a:t>
            </a:r>
            <a:endParaRPr lang="en-US" dirty="0" smtClean="0"/>
          </a:p>
          <a:p>
            <a:pPr eaLnBrk="1" hangingPunct="1">
              <a:spcBef>
                <a:spcPct val="0"/>
              </a:spcBef>
            </a:pPr>
            <a:endParaRPr lang="en-US" dirty="0"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9F948DB-AADF-4E4B-B349-48181D029DC3}" type="slidenum">
              <a:rPr lang="en-US" sz="1200" smtClean="0"/>
              <a:pPr eaLnBrk="1" hangingPunct="1"/>
              <a:t>5</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9F948DB-AADF-4E4B-B349-48181D029DC3}" type="slidenum">
              <a:rPr lang="en-US" sz="1200" smtClean="0"/>
              <a:pPr eaLnBrk="1" hangingPunct="1"/>
              <a:t>6</a:t>
            </a:fld>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lgn="l">
              <a:buFont typeface="Arial"/>
              <a:buNone/>
            </a:pPr>
            <a:r>
              <a:rPr lang="en-US" b="1" dirty="0" smtClean="0"/>
              <a:t>Health</a:t>
            </a:r>
            <a:r>
              <a:rPr lang="en-US" b="1" baseline="0" dirty="0" smtClean="0"/>
              <a:t> and Welfare:  </a:t>
            </a:r>
            <a:r>
              <a:rPr lang="en-US" dirty="0" smtClean="0">
                <a:effectLst>
                  <a:glow rad="139700">
                    <a:schemeClr val="accent2">
                      <a:alpha val="75000"/>
                    </a:schemeClr>
                  </a:glow>
                </a:effectLst>
              </a:rPr>
              <a:t>Advanced rehabilitation programs,</a:t>
            </a:r>
            <a:r>
              <a:rPr lang="en-US" baseline="0" dirty="0" smtClean="0">
                <a:effectLst>
                  <a:glow rad="139700">
                    <a:schemeClr val="accent2">
                      <a:alpha val="75000"/>
                    </a:schemeClr>
                  </a:glow>
                </a:effectLst>
              </a:rPr>
              <a:t> </a:t>
            </a:r>
            <a:r>
              <a:rPr lang="en-US" dirty="0" smtClean="0">
                <a:effectLst>
                  <a:glow rad="139700">
                    <a:schemeClr val="accent2">
                      <a:alpha val="75000"/>
                    </a:schemeClr>
                  </a:glow>
                </a:effectLst>
              </a:rPr>
              <a:t>Equipment related to rehabilitation and operational health &amp; performance; Treatments and procedures not covered by the DOD, the Veterans Affairs, or TRICARE;  In-Vitro fertilization for those whose reproductive capacity has</a:t>
            </a:r>
            <a:r>
              <a:rPr lang="en-US" baseline="0" dirty="0" smtClean="0">
                <a:effectLst>
                  <a:glow rad="139700">
                    <a:schemeClr val="accent2">
                      <a:alpha val="75000"/>
                    </a:schemeClr>
                  </a:glow>
                </a:effectLst>
              </a:rPr>
              <a:t> </a:t>
            </a:r>
            <a:r>
              <a:rPr lang="en-US" dirty="0" smtClean="0">
                <a:effectLst>
                  <a:glow rad="139700">
                    <a:schemeClr val="accent2">
                      <a:alpha val="75000"/>
                    </a:schemeClr>
                  </a:glow>
                </a:effectLst>
              </a:rPr>
              <a:t>been affected by their wounds, injury or illness; Support with career &amp; educational opportunities</a:t>
            </a:r>
          </a:p>
          <a:p>
            <a:pPr lvl="0" algn="l">
              <a:buFont typeface="Arial"/>
              <a:buNone/>
            </a:pPr>
            <a:endParaRPr lang="en-US" dirty="0" smtClean="0">
              <a:effectLst>
                <a:glow rad="139700">
                  <a:schemeClr val="accent2">
                    <a:alpha val="75000"/>
                  </a:schemeClr>
                </a:glow>
              </a:effectLst>
            </a:endParaRPr>
          </a:p>
          <a:p>
            <a:pPr lvl="0" algn="l">
              <a:buFont typeface="Arial"/>
              <a:buNone/>
            </a:pPr>
            <a:r>
              <a:rPr lang="en-US" b="1" dirty="0" smtClean="0"/>
              <a:t>Travel:</a:t>
            </a:r>
            <a:r>
              <a:rPr lang="en-US" dirty="0" smtClean="0"/>
              <a:t>  </a:t>
            </a:r>
            <a:r>
              <a:rPr lang="en-US" dirty="0" smtClean="0">
                <a:effectLst>
                  <a:glow rad="139700">
                    <a:schemeClr val="accent2">
                      <a:alpha val="75000"/>
                    </a:schemeClr>
                  </a:glow>
                </a:effectLst>
              </a:rPr>
              <a:t>Transportation and lodging for medical treatments not covered by TRICARE;  Transportation and lodging for Veterans seeking medical assistance through VA;</a:t>
            </a:r>
            <a:r>
              <a:rPr lang="en-US" baseline="0" dirty="0" smtClean="0">
                <a:effectLst>
                  <a:glow rad="139700">
                    <a:schemeClr val="accent2">
                      <a:alpha val="75000"/>
                    </a:schemeClr>
                  </a:glow>
                </a:effectLst>
              </a:rPr>
              <a:t> </a:t>
            </a:r>
            <a:r>
              <a:rPr lang="en-US" dirty="0" smtClean="0">
                <a:effectLst>
                  <a:glow rad="139700">
                    <a:schemeClr val="accent2">
                      <a:alpha val="75000"/>
                    </a:schemeClr>
                  </a:glow>
                </a:effectLst>
              </a:rPr>
              <a:t>  Rare occasions when travel for medical purposes for our wounded, ill or injured is not covered by the government</a:t>
            </a:r>
          </a:p>
          <a:p>
            <a:pPr lvl="0" algn="l">
              <a:buFont typeface="Arial"/>
              <a:buNone/>
            </a:pPr>
            <a:endParaRPr lang="en-US" dirty="0" smtClean="0">
              <a:effectLst>
                <a:glow rad="139700">
                  <a:schemeClr val="accent2">
                    <a:alpha val="75000"/>
                  </a:schemeClr>
                </a:glow>
              </a:effectLst>
            </a:endParaRPr>
          </a:p>
          <a:p>
            <a:pPr lvl="0" algn="l">
              <a:buFont typeface="Arial"/>
              <a:buNone/>
            </a:pPr>
            <a:r>
              <a:rPr lang="en-US" b="1" dirty="0" smtClean="0">
                <a:effectLst>
                  <a:glow rad="139700">
                    <a:schemeClr val="accent2">
                      <a:alpha val="75000"/>
                    </a:schemeClr>
                  </a:glow>
                </a:effectLst>
              </a:rPr>
              <a:t>Family Assistance:  </a:t>
            </a:r>
            <a:r>
              <a:rPr lang="en-US" dirty="0" smtClean="0">
                <a:effectLst>
                  <a:glow rad="139700">
                    <a:schemeClr val="accent2">
                      <a:alpha val="75000"/>
                    </a:schemeClr>
                  </a:glow>
                </a:effectLst>
              </a:rPr>
              <a:t>Resources to aid &amp; assist the spouse &amp; children of the</a:t>
            </a:r>
            <a:r>
              <a:rPr lang="en-US" baseline="0" dirty="0" smtClean="0">
                <a:effectLst>
                  <a:glow rad="139700">
                    <a:schemeClr val="accent2">
                      <a:alpha val="75000"/>
                    </a:schemeClr>
                  </a:glow>
                </a:effectLst>
              </a:rPr>
              <a:t> Special Forces Community who have been affected by the loss of their loved one; certain financial hardships approved by our Board of Directors.</a:t>
            </a:r>
          </a:p>
          <a:p>
            <a:pPr lvl="0" algn="l">
              <a:buFont typeface="Arial"/>
              <a:buNone/>
            </a:pPr>
            <a:endParaRPr lang="en-US" baseline="0" dirty="0" smtClean="0">
              <a:effectLst>
                <a:glow rad="139700">
                  <a:schemeClr val="accent2">
                    <a:alpha val="75000"/>
                  </a:schemeClr>
                </a:glow>
              </a:effectLst>
            </a:endParaRPr>
          </a:p>
          <a:p>
            <a:pPr lvl="0" algn="l">
              <a:buFont typeface="Arial"/>
              <a:buNone/>
            </a:pPr>
            <a:r>
              <a:rPr lang="en-US" b="1" baseline="0" dirty="0" smtClean="0">
                <a:effectLst>
                  <a:glow rad="139700">
                    <a:schemeClr val="accent2">
                      <a:alpha val="75000"/>
                    </a:schemeClr>
                  </a:glow>
                </a:effectLst>
              </a:rPr>
              <a:t>Advocacy:  </a:t>
            </a:r>
            <a:r>
              <a:rPr lang="en-US" baseline="0" dirty="0" smtClean="0">
                <a:effectLst>
                  <a:glow rad="139700">
                    <a:schemeClr val="accent2">
                      <a:alpha val="75000"/>
                    </a:schemeClr>
                  </a:glow>
                </a:effectLst>
              </a:rPr>
              <a:t>Mentorship, Liaison services for issues pertaining to Health &amp; Welfare situations; connecting individuals w/other organizations that may be better suited to provide these services sought in order to ensure our resources go further and we broaden the umbrella of support for our community.</a:t>
            </a:r>
          </a:p>
          <a:p>
            <a:pPr lvl="0" algn="l">
              <a:buFont typeface="Arial"/>
              <a:buNone/>
            </a:pPr>
            <a:endParaRPr lang="en-US" baseline="0" dirty="0" smtClean="0">
              <a:effectLst>
                <a:glow rad="139700">
                  <a:schemeClr val="accent2">
                    <a:alpha val="75000"/>
                  </a:schemeClr>
                </a:glow>
              </a:effectLst>
            </a:endParaRPr>
          </a:p>
          <a:p>
            <a:pPr lvl="0" algn="l">
              <a:buFont typeface="Arial"/>
              <a:buNone/>
            </a:pPr>
            <a:r>
              <a:rPr lang="en-US" b="1" baseline="0" dirty="0" smtClean="0">
                <a:effectLst>
                  <a:glow rad="139700">
                    <a:schemeClr val="accent2">
                      <a:alpha val="75000"/>
                    </a:schemeClr>
                  </a:glow>
                </a:effectLst>
              </a:rPr>
              <a:t>Memorial:  </a:t>
            </a:r>
            <a:r>
              <a:rPr lang="en-US" b="0" baseline="0" dirty="0" smtClean="0">
                <a:effectLst>
                  <a:glow rad="139700">
                    <a:schemeClr val="accent2">
                      <a:alpha val="75000"/>
                    </a:schemeClr>
                  </a:glow>
                </a:effectLst>
              </a:rPr>
              <a:t>Costs incurred by family members for Gold Star events &amp; certain memorials that are not covered by the military; memorial items to Gold Star Families that honor their loved ones sacrifice</a:t>
            </a:r>
            <a:endParaRPr lang="en-US" b="1" baseline="0" dirty="0" smtClean="0">
              <a:effectLst>
                <a:glow rad="139700">
                  <a:schemeClr val="accent2">
                    <a:alpha val="75000"/>
                  </a:schemeClr>
                </a:glow>
              </a:effectLst>
            </a:endParaRPr>
          </a:p>
          <a:p>
            <a:pPr lvl="0" algn="l">
              <a:buFont typeface="Arial"/>
              <a:buNone/>
            </a:pPr>
            <a:endParaRPr lang="en-US" dirty="0" smtClean="0">
              <a:effectLst>
                <a:glow rad="139700">
                  <a:schemeClr val="accent2">
                    <a:alpha val="75000"/>
                  </a:schemeClr>
                </a:glow>
              </a:effectLst>
            </a:endParaRPr>
          </a:p>
          <a:p>
            <a:pPr marL="171450" indent="-171450" algn="l">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E908A0AC-E6E3-4DB6-B722-E07A0D62F541}" type="slidenum">
              <a:rPr lang="en-US" smtClean="0"/>
              <a:pPr>
                <a:defRPr/>
              </a:pPr>
              <a:t>7</a:t>
            </a:fld>
            <a:endParaRPr lang="en-US"/>
          </a:p>
        </p:txBody>
      </p:sp>
    </p:spTree>
    <p:extLst>
      <p:ext uri="{BB962C8B-B14F-4D97-AF65-F5344CB8AC3E}">
        <p14:creationId xmlns:p14="http://schemas.microsoft.com/office/powerpoint/2010/main" val="1119003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b="1" u="sng" dirty="0" smtClean="0">
                <a:effectLst>
                  <a:outerShdw blurRad="38100" dist="38100" dir="2700000" algn="tl">
                    <a:srgbClr val="000000">
                      <a:alpha val="43137"/>
                    </a:srgbClr>
                  </a:outerShdw>
                </a:effectLst>
              </a:rPr>
              <a:t>Casualty Care Cost (C3</a:t>
            </a:r>
            <a:r>
              <a:rPr lang="en-US" b="1" dirty="0" smtClean="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$1,000 given to traumatically wounded Green Berets that have been </a:t>
            </a:r>
            <a:r>
              <a:rPr lang="en-US" dirty="0" err="1" smtClean="0">
                <a:effectLst>
                  <a:outerShdw blurRad="38100" dist="38100" dir="2700000" algn="tl">
                    <a:srgbClr val="000000">
                      <a:alpha val="43137"/>
                    </a:srgbClr>
                  </a:outerShdw>
                </a:effectLst>
              </a:rPr>
              <a:t>MEDEVAC'd</a:t>
            </a:r>
            <a:r>
              <a:rPr lang="en-US" dirty="0" smtClean="0">
                <a:effectLst>
                  <a:outerShdw blurRad="38100" dist="38100" dir="2700000" algn="tl">
                    <a:srgbClr val="000000">
                      <a:alpha val="43137"/>
                    </a:srgbClr>
                  </a:outerShdw>
                </a:effectLst>
              </a:rPr>
              <a:t> out of theater or a service member directly supporting a Special Forces mission </a:t>
            </a:r>
            <a:r>
              <a:rPr lang="en-US" dirty="0" err="1" smtClean="0">
                <a:effectLst>
                  <a:outerShdw blurRad="38100" dist="38100" dir="2700000" algn="tl">
                    <a:srgbClr val="000000">
                      <a:alpha val="43137"/>
                    </a:srgbClr>
                  </a:outerShdw>
                </a:effectLst>
              </a:rPr>
              <a:t>MEDEVAC'd</a:t>
            </a:r>
            <a:r>
              <a:rPr lang="en-US" dirty="0" smtClean="0">
                <a:effectLst>
                  <a:outerShdw blurRad="38100" dist="38100" dir="2700000" algn="tl">
                    <a:srgbClr val="000000">
                      <a:alpha val="43137"/>
                    </a:srgbClr>
                  </a:outerShdw>
                </a:effectLst>
              </a:rPr>
              <a:t> out of theater due to being wounded, ill or injured and sent to a Military Treatment Facility (MTF) away from their home base for treatment. This financial support is to help defray the costs associated with the service member being wounded, injured or ill. Uprooting a family and getting to the bedside can be a cost burden and the C3 helps to alleviate those costs.</a:t>
            </a:r>
          </a:p>
          <a:p>
            <a:pPr eaLnBrk="1" hangingPunct="1">
              <a:spcBef>
                <a:spcPct val="0"/>
              </a:spcBef>
              <a:buFontTx/>
              <a:buChar char="•"/>
            </a:pPr>
            <a:endParaRPr lang="en-US" dirty="0" smtClean="0">
              <a:effectLst>
                <a:outerShdw blurRad="38100" dist="38100" dir="2700000" algn="tl">
                  <a:srgbClr val="000000">
                    <a:alpha val="43137"/>
                  </a:srgbClr>
                </a:outerShdw>
              </a:effectLst>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b="1" u="sng" dirty="0" smtClean="0">
                <a:effectLst>
                  <a:outerShdw blurRad="38100" dist="38100" dir="2700000" algn="tl">
                    <a:srgbClr val="000000">
                      <a:alpha val="43137"/>
                    </a:srgbClr>
                  </a:outerShdw>
                </a:effectLst>
              </a:rPr>
              <a:t>Pack Program (P</a:t>
            </a:r>
            <a:r>
              <a:rPr lang="en-US" b="1" u="sng" baseline="30000"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The GBF has partnered with Jason McCarthy, former Special Forces soldier and owner of GORUCK, to provide packs for each Green Beret </a:t>
            </a:r>
            <a:r>
              <a:rPr lang="en-US" dirty="0" err="1" smtClean="0">
                <a:effectLst>
                  <a:outerShdw blurRad="38100" dist="38100" dir="2700000" algn="tl">
                    <a:srgbClr val="000000">
                      <a:alpha val="43137"/>
                    </a:srgbClr>
                  </a:outerShdw>
                </a:effectLst>
              </a:rPr>
              <a:t>MEDEVAC'd</a:t>
            </a:r>
            <a:r>
              <a:rPr lang="en-US" dirty="0" smtClean="0">
                <a:effectLst>
                  <a:outerShdw blurRad="38100" dist="38100" dir="2700000" algn="tl">
                    <a:srgbClr val="000000">
                      <a:alpha val="43137"/>
                    </a:srgbClr>
                  </a:outerShdw>
                </a:effectLst>
              </a:rPr>
              <a:t> out of theater due to wounds, illness or injuries sustained and that are sent to a Military Treatment Facility away from their home base for treatment.  These extreme packs are packed full of useful items for the Green Beret and his family.  Jason donated 100%</a:t>
            </a:r>
            <a:r>
              <a:rPr lang="en-US" baseline="0" dirty="0" smtClean="0">
                <a:effectLst>
                  <a:outerShdw blurRad="38100" dist="38100" dir="2700000" algn="tl">
                    <a:srgbClr val="000000">
                      <a:alpha val="43137"/>
                    </a:srgbClr>
                  </a:outerShdw>
                </a:effectLst>
              </a:rPr>
              <a:t> of these rucks to the GBF.</a:t>
            </a:r>
            <a:endParaRPr lang="en-US" dirty="0" smtClean="0">
              <a:effectLst>
                <a:outerShdw blurRad="38100" dist="38100" dir="2700000" algn="tl">
                  <a:srgbClr val="000000">
                    <a:alpha val="43137"/>
                  </a:srgbClr>
                </a:outerShdw>
              </a:effectLst>
            </a:endParaRPr>
          </a:p>
          <a:p>
            <a:pPr eaLnBrk="1" hangingPunct="1">
              <a:spcBef>
                <a:spcPct val="0"/>
              </a:spcBef>
              <a:buFontTx/>
              <a:buNone/>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b="1" u="sng" dirty="0" smtClean="0">
                <a:effectLst>
                  <a:outerShdw blurRad="38100" dist="38100" dir="2700000" algn="tl">
                    <a:srgbClr val="000000">
                      <a:alpha val="43137"/>
                    </a:srgbClr>
                  </a:outerShdw>
                </a:effectLst>
              </a:rPr>
              <a:t>Steel Magnolias Care Giver Group</a:t>
            </a:r>
            <a:r>
              <a:rPr lang="en-US" b="1" dirty="0" smtClean="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The Steel Magnolias provides a safe, accepting, and stable setting for caregivers of wounded, ill and injured soldiers of the Special Forces Community. Caregivers receive access to resources, unconditional support, and experienced guidance to manage and navigate through the caregiver lifelong journey. </a:t>
            </a:r>
          </a:p>
          <a:p>
            <a:pPr eaLnBrk="1" hangingPunct="1">
              <a:spcBef>
                <a:spcPct val="0"/>
              </a:spcBef>
              <a:buFontTx/>
              <a:buNone/>
            </a:pPr>
            <a:endParaRPr lang="en-US" dirty="0" smtClean="0"/>
          </a:p>
          <a:p>
            <a:r>
              <a:rPr lang="en-US" b="1" u="sng" dirty="0" smtClean="0">
                <a:effectLst>
                  <a:outerShdw blurRad="38100" dist="38100" dir="2700000" algn="tl">
                    <a:srgbClr val="000000">
                      <a:alpha val="43137"/>
                    </a:srgbClr>
                  </a:outerShdw>
                </a:effectLst>
              </a:rPr>
              <a:t>Educational Scholarship Program</a:t>
            </a:r>
            <a:r>
              <a:rPr lang="en-US" b="1" dirty="0" smtClean="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The Green Beret Foundation and No Greater Sacrifice Scholarship Award.  Scholarships are allocated and open to all Green Berets and their families.  	DOL1 scholarship</a:t>
            </a:r>
            <a:r>
              <a:rPr lang="en-US" baseline="0" dirty="0" smtClean="0">
                <a:effectLst>
                  <a:outerShdw blurRad="38100" dist="38100" dir="2700000" algn="tl">
                    <a:srgbClr val="000000">
                      <a:alpha val="43137"/>
                    </a:srgbClr>
                  </a:outerShdw>
                </a:effectLst>
              </a:rPr>
              <a:t> is setup for NCOs and their dependents. </a:t>
            </a:r>
            <a:endParaRPr lang="en-US" b="1" dirty="0" smtClean="0">
              <a:effectLst>
                <a:outerShdw blurRad="38100" dist="38100" dir="2700000" algn="tl">
                  <a:srgbClr val="000000">
                    <a:alpha val="43137"/>
                  </a:srgbClr>
                </a:outerShdw>
              </a:effectLst>
            </a:endParaRPr>
          </a:p>
          <a:p>
            <a:endParaRPr lang="en-US" b="1" dirty="0" smtClean="0">
              <a:effectLst>
                <a:outerShdw blurRad="38100" dist="38100" dir="2700000" algn="tl">
                  <a:srgbClr val="000000">
                    <a:alpha val="43137"/>
                  </a:srgbClr>
                </a:outerShdw>
              </a:effectLst>
            </a:endParaRPr>
          </a:p>
          <a:p>
            <a:r>
              <a:rPr lang="en-US" b="1" u="sng" dirty="0" smtClean="0">
                <a:effectLst>
                  <a:outerShdw blurRad="38100" dist="38100" dir="2700000" algn="tl">
                    <a:srgbClr val="000000">
                      <a:alpha val="43137"/>
                    </a:srgbClr>
                  </a:outerShdw>
                </a:effectLst>
              </a:rPr>
              <a:t>Gold Star:</a:t>
            </a:r>
            <a:r>
              <a:rPr lang="en-US" b="1" u="sng" baseline="0" dirty="0" smtClean="0">
                <a:effectLst>
                  <a:outerShdw blurRad="38100" dist="38100" dir="2700000" algn="tl">
                    <a:srgbClr val="000000">
                      <a:alpha val="43137"/>
                    </a:srgbClr>
                  </a:outerShdw>
                </a:effectLst>
              </a:rPr>
              <a:t>  </a:t>
            </a:r>
            <a:r>
              <a:rPr lang="en-US" b="0" u="none" baseline="0" dirty="0" smtClean="0">
                <a:effectLst>
                  <a:outerShdw blurRad="38100" dist="38100" dir="2700000" algn="tl">
                    <a:srgbClr val="000000">
                      <a:alpha val="43137"/>
                    </a:srgbClr>
                  </a:outerShdw>
                </a:effectLst>
              </a:rPr>
              <a:t>We take pride in our memorial wall on our website.  We continue to develop it and improve it every year to give honor to and celebrate the lives of those that made the ultimate sacrifice.</a:t>
            </a:r>
            <a:r>
              <a:rPr lang="en-US" b="0" u="none" baseline="0" dirty="0" smtClean="0">
                <a:effectLst/>
              </a:rPr>
              <a:t> Be the link between the Gold Star family and other Gold Star organizations.  Keeping the GS family linked to the SF Community which many times keeps the family linked to the Green Beret.  </a:t>
            </a:r>
          </a:p>
          <a:p>
            <a:endParaRPr lang="en-US" b="0" u="none" baseline="0"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u="sng" baseline="0" dirty="0" smtClean="0">
                <a:effectLst/>
              </a:rPr>
              <a:t>Advocacy:  </a:t>
            </a:r>
            <a:r>
              <a:rPr lang="en-US" b="0" u="none" baseline="0" dirty="0" smtClean="0">
                <a:effectLst/>
              </a:rPr>
              <a:t>Advocacy has evolved into a very large part of the GBF’s Programs and Services.  Even if a legitimate request falls outside the GBF’s mission, the GBF will advocate to help identify support for the Green Beret and their family.  </a:t>
            </a:r>
            <a:r>
              <a:rPr lang="en-US" baseline="0" dirty="0" smtClean="0">
                <a:effectLst>
                  <a:glow rad="139700">
                    <a:schemeClr val="accent2">
                      <a:alpha val="75000"/>
                    </a:schemeClr>
                  </a:glow>
                </a:effectLst>
              </a:rPr>
              <a:t>Mentorship, Liaison services for issues pertaining to Health &amp; Welfare situations; connecting individuals w/other organizations that may be better suited to provide these services sought in order to ensure our resources go further and we broaden the umbrella of support for our community.</a:t>
            </a:r>
          </a:p>
          <a:p>
            <a:endParaRPr lang="en-US" dirty="0" smtClean="0"/>
          </a:p>
          <a:p>
            <a:pPr eaLnBrk="1" hangingPunct="1">
              <a:spcBef>
                <a:spcPct val="0"/>
              </a:spcBef>
              <a:buFontTx/>
              <a:buNone/>
            </a:pPr>
            <a:endParaRPr lang="en-US" dirty="0"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90387F20-4436-4BA0-819A-ACD9DE9520D6}" type="slidenum">
              <a:rPr lang="en-US" sz="1200" smtClean="0"/>
              <a:pPr eaLnBrk="1" hangingPunct="1"/>
              <a:t>8</a:t>
            </a:fld>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DAF86827-87D3-44AA-A0DF-49900BFE2250}" type="slidenum">
              <a:rPr lang="en-US" sz="1200" smtClean="0"/>
              <a:pPr eaLnBrk="1" hangingPunct="1"/>
              <a:t>10</a:t>
            </a:fld>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These are just a few services the GBF has provided.</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DAF86827-87D3-44AA-A0DF-49900BFE2250}" type="slidenum">
              <a:rPr lang="en-US" sz="1200" smtClean="0"/>
              <a:pPr eaLnBrk="1" hangingPunct="1"/>
              <a:t>11</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lstStyle>
          <a:p>
            <a:pPr>
              <a:defRPr/>
            </a:pPr>
            <a:endParaRPr lang="en-US" altLang="ja-JP"/>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lstStyle>
          <a:p>
            <a:pPr>
              <a:defRPr/>
            </a:pPr>
            <a:fld id="{0FF37843-32EE-44AC-891A-759A91C9706E}" type="slidenum">
              <a:rPr lang="en-US" altLang="ja-JP"/>
              <a:pPr>
                <a:defRPr/>
              </a:pPr>
              <a:t>‹#›</a:t>
            </a:fld>
            <a:endParaRPr lang="en-US" altLang="ja-JP"/>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lstStyle>
          <a:p>
            <a:pPr>
              <a:defRPr/>
            </a:pPr>
            <a:endParaRPr lang="en-US" altLang="ja-JP"/>
          </a:p>
        </p:txBody>
      </p:sp>
    </p:spTree>
    <p:extLst>
      <p:ext uri="{BB962C8B-B14F-4D97-AF65-F5344CB8AC3E}">
        <p14:creationId xmlns:p14="http://schemas.microsoft.com/office/powerpoint/2010/main" val="323098269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ltLang="ja-JP"/>
          </a:p>
        </p:txBody>
      </p:sp>
      <p:sp>
        <p:nvSpPr>
          <p:cNvPr id="5" name="Date Placeholder 13"/>
          <p:cNvSpPr>
            <a:spLocks noGrp="1"/>
          </p:cNvSpPr>
          <p:nvPr>
            <p:ph type="dt" sz="half"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19B9D53B-F146-4134-A368-00D6812A2891}" type="slidenum">
              <a:rPr lang="en-US" altLang="ja-JP"/>
              <a:pPr>
                <a:defRPr/>
              </a:pPr>
              <a:t>‹#›</a:t>
            </a:fld>
            <a:endParaRPr lang="en-US" altLang="ja-JP"/>
          </a:p>
        </p:txBody>
      </p:sp>
    </p:spTree>
    <p:extLst>
      <p:ext uri="{BB962C8B-B14F-4D97-AF65-F5344CB8AC3E}">
        <p14:creationId xmlns:p14="http://schemas.microsoft.com/office/powerpoint/2010/main" val="1549895622"/>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ltLang="ja-JP"/>
          </a:p>
        </p:txBody>
      </p:sp>
      <p:sp>
        <p:nvSpPr>
          <p:cNvPr id="5" name="Date Placeholder 13"/>
          <p:cNvSpPr>
            <a:spLocks noGrp="1"/>
          </p:cNvSpPr>
          <p:nvPr>
            <p:ph type="dt" sz="half"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AE687ADF-FF51-4E78-9A3D-BBEC8C30F938}" type="slidenum">
              <a:rPr lang="en-US" altLang="ja-JP"/>
              <a:pPr>
                <a:defRPr/>
              </a:pPr>
              <a:t>‹#›</a:t>
            </a:fld>
            <a:endParaRPr lang="en-US" altLang="ja-JP"/>
          </a:p>
        </p:txBody>
      </p:sp>
    </p:spTree>
    <p:extLst>
      <p:ext uri="{BB962C8B-B14F-4D97-AF65-F5344CB8AC3E}">
        <p14:creationId xmlns:p14="http://schemas.microsoft.com/office/powerpoint/2010/main" val="193769980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F5E0F4BE-C1EA-496C-9A8A-1D15654F2E38}" type="slidenum">
              <a:rPr lang="en-US" altLang="ja-JP"/>
              <a:pPr>
                <a:defRPr/>
              </a:pPr>
              <a:t>‹#›</a:t>
            </a:fld>
            <a:endParaRPr lang="en-US" altLang="ja-JP"/>
          </a:p>
        </p:txBody>
      </p:sp>
    </p:spTree>
    <p:extLst>
      <p:ext uri="{BB962C8B-B14F-4D97-AF65-F5344CB8AC3E}">
        <p14:creationId xmlns:p14="http://schemas.microsoft.com/office/powerpoint/2010/main" val="155141994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lstStyle>
          <a:p>
            <a:pPr>
              <a:defRPr/>
            </a:pPr>
            <a:endParaRPr lang="en-US" altLang="ja-JP"/>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lstStyle>
          <a:p>
            <a:pPr>
              <a:defRPr/>
            </a:pPr>
            <a:fld id="{324DA757-64DB-43C0-8C26-469129714DB0}" type="slidenum">
              <a:rPr lang="en-US" altLang="ja-JP"/>
              <a:pPr>
                <a:defRPr/>
              </a:pPr>
              <a:t>‹#›</a:t>
            </a:fld>
            <a:endParaRPr lang="en-US" altLang="ja-JP"/>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lstStyle>
          <a:p>
            <a:pPr>
              <a:defRPr/>
            </a:pPr>
            <a:endParaRPr lang="en-US" altLang="ja-JP"/>
          </a:p>
        </p:txBody>
      </p:sp>
    </p:spTree>
    <p:extLst>
      <p:ext uri="{BB962C8B-B14F-4D97-AF65-F5344CB8AC3E}">
        <p14:creationId xmlns:p14="http://schemas.microsoft.com/office/powerpoint/2010/main" val="205549770"/>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ltLang="ja-JP"/>
          </a:p>
        </p:txBody>
      </p:sp>
      <p:sp>
        <p:nvSpPr>
          <p:cNvPr id="7" name="Footer Placeholder 5"/>
          <p:cNvSpPr>
            <a:spLocks noGrp="1"/>
          </p:cNvSpPr>
          <p:nvPr>
            <p:ph type="ftr" sz="quarter" idx="11"/>
          </p:nvPr>
        </p:nvSpPr>
        <p:spPr/>
        <p:txBody>
          <a:bodyPr/>
          <a:lstStyle>
            <a:lvl1pPr>
              <a:defRPr/>
            </a:lvl1pPr>
          </a:lstStyle>
          <a:p>
            <a:pPr>
              <a:defRPr/>
            </a:pPr>
            <a:endParaRPr lang="en-US" altLang="ja-JP"/>
          </a:p>
        </p:txBody>
      </p:sp>
      <p:sp>
        <p:nvSpPr>
          <p:cNvPr id="8" name="Slide Number Placeholder 6"/>
          <p:cNvSpPr>
            <a:spLocks noGrp="1"/>
          </p:cNvSpPr>
          <p:nvPr>
            <p:ph type="sldNum" sz="quarter" idx="12"/>
          </p:nvPr>
        </p:nvSpPr>
        <p:spPr>
          <a:xfrm>
            <a:off x="8640763" y="6515100"/>
            <a:ext cx="465137" cy="273050"/>
          </a:xfrm>
        </p:spPr>
        <p:txBody>
          <a:bodyPr/>
          <a:lstStyle>
            <a:lvl1pPr>
              <a:defRPr/>
            </a:lvl1pPr>
          </a:lstStyle>
          <a:p>
            <a:pPr>
              <a:defRPr/>
            </a:pPr>
            <a:fld id="{D6ECC5FB-EBC3-4F9B-B38E-55A97EDEBC61}" type="slidenum">
              <a:rPr lang="en-US" altLang="ja-JP"/>
              <a:pPr>
                <a:defRPr/>
              </a:pPr>
              <a:t>‹#›</a:t>
            </a:fld>
            <a:endParaRPr lang="en-US" altLang="ja-JP"/>
          </a:p>
        </p:txBody>
      </p:sp>
    </p:spTree>
    <p:extLst>
      <p:ext uri="{BB962C8B-B14F-4D97-AF65-F5344CB8AC3E}">
        <p14:creationId xmlns:p14="http://schemas.microsoft.com/office/powerpoint/2010/main" val="101506077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a:defRPr/>
            </a:pPr>
            <a:endParaRPr lang="en-US"/>
          </a:p>
        </p:txBody>
      </p:sp>
      <p:sp>
        <p:nvSpPr>
          <p:cNvPr id="2" name="Title 1"/>
          <p:cNvSpPr>
            <a:spLocks noGrp="1"/>
          </p:cNvSpPr>
          <p:nvPr>
            <p:ph type="title"/>
          </p:nvPr>
        </p:nvSpPr>
        <p:spPr>
          <a:xfrm>
            <a:off x="457200" y="25194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lstStyle>
          <a:p>
            <a:pPr>
              <a:defRPr/>
            </a:pPr>
            <a:endParaRPr lang="en-US" altLang="ja-JP"/>
          </a:p>
        </p:txBody>
      </p:sp>
      <p:sp>
        <p:nvSpPr>
          <p:cNvPr id="10" name="Footer Placeholder 7"/>
          <p:cNvSpPr>
            <a:spLocks noGrp="1"/>
          </p:cNvSpPr>
          <p:nvPr>
            <p:ph type="ftr" sz="quarter" idx="11"/>
          </p:nvPr>
        </p:nvSpPr>
        <p:spPr/>
        <p:txBody>
          <a:bodyPr/>
          <a:lstStyle>
            <a:lvl1pPr>
              <a:defRPr/>
            </a:lvl1pPr>
          </a:lstStyle>
          <a:p>
            <a:pPr>
              <a:defRPr/>
            </a:pPr>
            <a:endParaRPr lang="en-US" altLang="ja-JP"/>
          </a:p>
        </p:txBody>
      </p:sp>
      <p:sp>
        <p:nvSpPr>
          <p:cNvPr id="11" name="Slide Number Placeholder 8"/>
          <p:cNvSpPr>
            <a:spLocks noGrp="1"/>
          </p:cNvSpPr>
          <p:nvPr>
            <p:ph type="sldNum" sz="quarter" idx="12"/>
          </p:nvPr>
        </p:nvSpPr>
        <p:spPr>
          <a:xfrm>
            <a:off x="8640763" y="6515100"/>
            <a:ext cx="465137" cy="273050"/>
          </a:xfrm>
        </p:spPr>
        <p:txBody>
          <a:bodyPr/>
          <a:lstStyle>
            <a:lvl1pPr>
              <a:defRPr/>
            </a:lvl1pPr>
          </a:lstStyle>
          <a:p>
            <a:pPr>
              <a:defRPr/>
            </a:pPr>
            <a:fld id="{9E5B52E0-D90C-4F00-847D-FDAB78CEE12B}" type="slidenum">
              <a:rPr lang="en-US" altLang="ja-JP"/>
              <a:pPr>
                <a:defRPr/>
              </a:pPr>
              <a:t>‹#›</a:t>
            </a:fld>
            <a:endParaRPr lang="en-US" altLang="ja-JP"/>
          </a:p>
        </p:txBody>
      </p:sp>
    </p:spTree>
    <p:extLst>
      <p:ext uri="{BB962C8B-B14F-4D97-AF65-F5344CB8AC3E}">
        <p14:creationId xmlns:p14="http://schemas.microsoft.com/office/powerpoint/2010/main" val="2711465973"/>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53218"/>
            <a:ext cx="8229600" cy="11430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ltLang="ja-JP"/>
          </a:p>
        </p:txBody>
      </p:sp>
      <p:sp>
        <p:nvSpPr>
          <p:cNvPr id="5" name="Footer Placeholder 3"/>
          <p:cNvSpPr>
            <a:spLocks noGrp="1"/>
          </p:cNvSpPr>
          <p:nvPr>
            <p:ph type="ftr" sz="quarter" idx="11"/>
          </p:nvPr>
        </p:nvSpPr>
        <p:spPr/>
        <p:txBody>
          <a:bodyPr/>
          <a:lstStyle>
            <a:lvl1pPr>
              <a:defRPr/>
            </a:lvl1pPr>
          </a:lstStyle>
          <a:p>
            <a:pPr>
              <a:defRPr/>
            </a:pPr>
            <a:endParaRPr lang="en-US" altLang="ja-JP"/>
          </a:p>
        </p:txBody>
      </p:sp>
      <p:sp>
        <p:nvSpPr>
          <p:cNvPr id="6" name="Slide Number Placeholder 4"/>
          <p:cNvSpPr>
            <a:spLocks noGrp="1"/>
          </p:cNvSpPr>
          <p:nvPr>
            <p:ph type="sldNum" sz="quarter" idx="12"/>
          </p:nvPr>
        </p:nvSpPr>
        <p:spPr/>
        <p:txBody>
          <a:bodyPr/>
          <a:lstStyle>
            <a:lvl1pPr>
              <a:defRPr/>
            </a:lvl1pPr>
          </a:lstStyle>
          <a:p>
            <a:pPr>
              <a:defRPr/>
            </a:pPr>
            <a:fld id="{444B7E7E-9A66-418F-8DFF-3C08707A40FC}" type="slidenum">
              <a:rPr lang="en-US" altLang="ja-JP"/>
              <a:pPr>
                <a:defRPr/>
              </a:pPr>
              <a:t>‹#›</a:t>
            </a:fld>
            <a:endParaRPr lang="en-US" altLang="ja-JP"/>
          </a:p>
        </p:txBody>
      </p:sp>
    </p:spTree>
    <p:extLst>
      <p:ext uri="{BB962C8B-B14F-4D97-AF65-F5344CB8AC3E}">
        <p14:creationId xmlns:p14="http://schemas.microsoft.com/office/powerpoint/2010/main" val="65544582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ltLang="ja-JP"/>
          </a:p>
        </p:txBody>
      </p:sp>
      <p:sp>
        <p:nvSpPr>
          <p:cNvPr id="3" name="Date Placeholder 13"/>
          <p:cNvSpPr>
            <a:spLocks noGrp="1"/>
          </p:cNvSpPr>
          <p:nvPr>
            <p:ph type="dt" sz="half" idx="11"/>
          </p:nvPr>
        </p:nvSpPr>
        <p:spPr/>
        <p:txBody>
          <a:bodyPr/>
          <a:lstStyle>
            <a:lvl1pPr>
              <a:defRPr/>
            </a:lvl1pPr>
          </a:lstStyle>
          <a:p>
            <a:pPr>
              <a:defRPr/>
            </a:pPr>
            <a:endParaRPr lang="en-US" altLang="ja-JP"/>
          </a:p>
        </p:txBody>
      </p:sp>
      <p:sp>
        <p:nvSpPr>
          <p:cNvPr id="4" name="Slide Number Placeholder 22"/>
          <p:cNvSpPr>
            <a:spLocks noGrp="1"/>
          </p:cNvSpPr>
          <p:nvPr>
            <p:ph type="sldNum" sz="quarter" idx="12"/>
          </p:nvPr>
        </p:nvSpPr>
        <p:spPr/>
        <p:txBody>
          <a:bodyPr/>
          <a:lstStyle>
            <a:lvl1pPr>
              <a:defRPr/>
            </a:lvl1pPr>
          </a:lstStyle>
          <a:p>
            <a:pPr>
              <a:defRPr/>
            </a:pPr>
            <a:fld id="{1ACF229A-AFF8-4840-8A4C-9E6212BC53FF}" type="slidenum">
              <a:rPr lang="en-US" altLang="ja-JP"/>
              <a:pPr>
                <a:defRPr/>
              </a:pPr>
              <a:t>‹#›</a:t>
            </a:fld>
            <a:endParaRPr lang="en-US" altLang="ja-JP"/>
          </a:p>
        </p:txBody>
      </p:sp>
    </p:spTree>
    <p:extLst>
      <p:ext uri="{BB962C8B-B14F-4D97-AF65-F5344CB8AC3E}">
        <p14:creationId xmlns:p14="http://schemas.microsoft.com/office/powerpoint/2010/main" val="2407405853"/>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lstStyle>
          <a:p>
            <a:pPr>
              <a:defRPr/>
            </a:pPr>
            <a:endParaRPr lang="en-US" altLang="ja-JP"/>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lstStyle>
          <a:p>
            <a:pPr>
              <a:defRPr/>
            </a:pPr>
            <a:fld id="{F02AB95D-59EA-4456-B62F-B54243963029}" type="slidenum">
              <a:rPr lang="en-US" altLang="ja-JP"/>
              <a:pPr>
                <a:defRPr/>
              </a:pPr>
              <a:t>‹#›</a:t>
            </a:fld>
            <a:endParaRPr lang="en-US" altLang="ja-JP"/>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lstStyle>
          <a:p>
            <a:pPr>
              <a:defRPr/>
            </a:pPr>
            <a:endParaRPr lang="en-US" altLang="ja-JP"/>
          </a:p>
        </p:txBody>
      </p:sp>
    </p:spTree>
    <p:extLst>
      <p:ext uri="{BB962C8B-B14F-4D97-AF65-F5344CB8AC3E}">
        <p14:creationId xmlns:p14="http://schemas.microsoft.com/office/powerpoint/2010/main" val="642378947"/>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lstStyle>
          <a:p>
            <a:pPr>
              <a:defRPr/>
            </a:pPr>
            <a:endParaRPr lang="en-US" altLang="ja-JP"/>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lstStyle>
          <a:p>
            <a:pPr>
              <a:defRPr/>
            </a:pPr>
            <a:fld id="{5944BC37-E951-42BB-9352-B678F057E86D}" type="slidenum">
              <a:rPr lang="en-US" altLang="ja-JP"/>
              <a:pPr>
                <a:defRPr/>
              </a:pPr>
              <a:t>‹#›</a:t>
            </a:fld>
            <a:endParaRPr lang="en-US" altLang="ja-JP"/>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lstStyle>
          <a:p>
            <a:pPr>
              <a:defRPr/>
            </a:pPr>
            <a:endParaRPr lang="en-US" altLang="ja-JP"/>
          </a:p>
        </p:txBody>
      </p:sp>
    </p:spTree>
    <p:extLst>
      <p:ext uri="{BB962C8B-B14F-4D97-AF65-F5344CB8AC3E}">
        <p14:creationId xmlns:p14="http://schemas.microsoft.com/office/powerpoint/2010/main" val="121209393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latin typeface="Arial" pitchFamily="34" charset="0"/>
              </a:defRPr>
            </a:lvl1pPr>
          </a:lstStyle>
          <a:p>
            <a:pPr>
              <a:defRPr/>
            </a:pPr>
            <a:endParaRPr lang="en-US" altLang="ja-JP"/>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latin typeface="Arial" pitchFamily="34" charset="0"/>
              </a:defRPr>
            </a:lvl1pPr>
          </a:lstStyle>
          <a:p>
            <a:pPr>
              <a:defRPr/>
            </a:pPr>
            <a:endParaRPr lang="en-US" altLang="ja-JP"/>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latin typeface="Arial" pitchFamily="34" charset="0"/>
              </a:defRPr>
            </a:lvl1pPr>
          </a:lstStyle>
          <a:p>
            <a:pPr>
              <a:defRPr/>
            </a:pPr>
            <a:fld id="{192FFC0D-A310-4073-8E7A-202DA4FE25F0}" type="slidenum">
              <a:rPr lang="en-US" altLang="ja-JP"/>
              <a:pPr>
                <a:defRPr/>
              </a:pPr>
              <a:t>‹#›</a:t>
            </a:fld>
            <a:endParaRPr lang="en-US" altLang="ja-JP"/>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lang="en-US" smtClean="0"/>
              <a:t>Click to edit Master title style</a:t>
            </a:r>
            <a:endParaRPr lang="en-US"/>
          </a:p>
        </p:txBody>
      </p:sp>
      <p:sp>
        <p:nvSpPr>
          <p:cNvPr id="2057" name="Text Placeholder 12"/>
          <p:cNvSpPr>
            <a:spLocks noGrp="1"/>
          </p:cNvSpPr>
          <p:nvPr>
            <p:ph type="body" idx="1"/>
          </p:nvPr>
        </p:nvSpPr>
        <p:spPr bwMode="auto">
          <a:xfrm>
            <a:off x="457200" y="16462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46" r:id="rId7"/>
    <p:sldLayoutId id="2147483755" r:id="rId8"/>
    <p:sldLayoutId id="2147483756" r:id="rId9"/>
    <p:sldLayoutId id="2147483747" r:id="rId10"/>
    <p:sldLayoutId id="2147483748" r:id="rId11"/>
  </p:sldLayoutIdLst>
  <p:transition spd="med">
    <p:fade/>
  </p:transition>
  <p:timing>
    <p:tnLst>
      <p:par>
        <p:cTn id="1" dur="indefinite" restart="never" nodeType="tmRoot"/>
      </p:par>
    </p:tnLst>
  </p:timing>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greenberetfoundation.org/" TargetMode="External"/><Relationship Id="rId7" Type="http://schemas.openxmlformats.org/officeDocument/2006/relationships/hyperlink" Target="http://www.senccfc.org/_root/index.php?content_id=518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5.pdf"/><Relationship Id="rId4" Type="http://schemas.openxmlformats.org/officeDocument/2006/relationships/hyperlink" Target="mailto:info@greenberetfoundation.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7543" y="1600200"/>
            <a:ext cx="8229600" cy="762000"/>
          </a:xfrm>
        </p:spPr>
        <p:txBody>
          <a:bodyPr>
            <a:normAutofit fontScale="90000"/>
          </a:bodyPr>
          <a:lstStyle/>
          <a:p>
            <a:pPr indent="0" algn="ctr" eaLnBrk="1" fontAlgn="auto" hangingPunct="1">
              <a:spcAft>
                <a:spcPts val="0"/>
              </a:spcAft>
              <a:defRPr/>
            </a:pPr>
            <a:r>
              <a:rPr dirty="0" smtClean="0">
                <a:solidFill>
                  <a:schemeClr val="tx2">
                    <a:tint val="100000"/>
                    <a:shade val="90000"/>
                    <a:satMod val="250000"/>
                    <a:alpha val="100000"/>
                  </a:schemeClr>
                </a:solidFill>
              </a:rPr>
              <a:t>Green Beret Foundation</a:t>
            </a:r>
            <a:endParaRPr dirty="0">
              <a:solidFill>
                <a:schemeClr val="tx2">
                  <a:tint val="100000"/>
                  <a:shade val="90000"/>
                  <a:satMod val="250000"/>
                  <a:alpha val="100000"/>
                </a:schemeClr>
              </a:solidFill>
            </a:endParaRPr>
          </a:p>
        </p:txBody>
      </p:sp>
      <p:pic>
        <p:nvPicPr>
          <p:cNvPr id="5" name="Picture 4" descr="gbf2.jpg"/>
          <p:cNvPicPr>
            <a:picLocks noChangeAspect="1"/>
          </p:cNvPicPr>
          <p:nvPr/>
        </p:nvPicPr>
        <p:blipFill>
          <a:blip r:embed="rId2" cstate="print"/>
          <a:stretch>
            <a:fillRect/>
          </a:stretch>
        </p:blipFill>
        <p:spPr>
          <a:xfrm>
            <a:off x="1447800" y="3038929"/>
            <a:ext cx="6289086" cy="2514600"/>
          </a:xfrm>
          <a:prstGeom prst="rect">
            <a:avLst/>
          </a:prstGeom>
          <a:effectLst>
            <a:softEdge rad="88900"/>
          </a:effectLst>
        </p:spPr>
      </p:pic>
      <p:pic>
        <p:nvPicPr>
          <p:cNvPr id="11268" name="Picture 5" descr="head-banner-hom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descr="caring for americ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5575300"/>
            <a:ext cx="56388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3536"/>
            <a:ext cx="8229600" cy="1143000"/>
          </a:xfrm>
        </p:spPr>
        <p:txBody>
          <a:bodyPr>
            <a:normAutofit fontScale="90000"/>
          </a:bodyPr>
          <a:lstStyle/>
          <a:p>
            <a:pPr marL="54864" indent="0" algn="ctr" eaLnBrk="1" fontAlgn="auto" hangingPunct="1">
              <a:spcAft>
                <a:spcPts val="0"/>
              </a:spcAft>
              <a:defRPr/>
            </a:pPr>
            <a:r>
              <a:rPr lang="en-US" dirty="0" smtClean="0">
                <a:solidFill>
                  <a:schemeClr val="tx2">
                    <a:tint val="100000"/>
                    <a:shade val="90000"/>
                    <a:satMod val="250000"/>
                    <a:alpha val="100000"/>
                  </a:schemeClr>
                </a:solidFill>
              </a:rPr>
              <a:t>Examples of Services Supported</a:t>
            </a:r>
            <a:endParaRPr dirty="0">
              <a:solidFill>
                <a:schemeClr val="tx2">
                  <a:tint val="100000"/>
                  <a:shade val="90000"/>
                  <a:satMod val="250000"/>
                  <a:alpha val="100000"/>
                </a:schemeClr>
              </a:solidFill>
            </a:endParaRPr>
          </a:p>
        </p:txBody>
      </p:sp>
      <p:sp>
        <p:nvSpPr>
          <p:cNvPr id="2" name="Content Placeholder 1"/>
          <p:cNvSpPr>
            <a:spLocks noGrp="1"/>
          </p:cNvSpPr>
          <p:nvPr>
            <p:ph idx="1"/>
          </p:nvPr>
        </p:nvSpPr>
        <p:spPr/>
        <p:txBody>
          <a:bodyPr>
            <a:normAutofit fontScale="77500" lnSpcReduction="20000"/>
          </a:bodyPr>
          <a:lstStyle/>
          <a:p>
            <a:pPr eaLnBrk="1" fontAlgn="auto" hangingPunct="1">
              <a:spcBef>
                <a:spcPts val="0"/>
              </a:spcBef>
              <a:spcAft>
                <a:spcPts val="0"/>
              </a:spcAft>
              <a:buClr>
                <a:srgbClr val="333A1D"/>
              </a:buClr>
              <a:buFont typeface="Wingdings 2"/>
              <a:buChar char=""/>
              <a:defRPr/>
            </a:pPr>
            <a:endParaRPr lang="en-US" dirty="0" smtClean="0"/>
          </a:p>
          <a:p>
            <a:pPr eaLnBrk="1" fontAlgn="auto" hangingPunct="1">
              <a:spcBef>
                <a:spcPts val="0"/>
              </a:spcBef>
              <a:spcAft>
                <a:spcPts val="0"/>
              </a:spcAft>
              <a:buClr>
                <a:srgbClr val="333A1D"/>
              </a:buClr>
              <a:buFont typeface="Wingdings 2"/>
              <a:buChar char=""/>
              <a:defRPr/>
            </a:pPr>
            <a:r>
              <a:rPr lang="en-US" sz="2800" dirty="0" smtClean="0"/>
              <a:t>In Vitro Fertilization where TRICARE does not cover for traumatically wounded.</a:t>
            </a:r>
          </a:p>
          <a:p>
            <a:pPr eaLnBrk="1" fontAlgn="auto" hangingPunct="1">
              <a:spcBef>
                <a:spcPts val="0"/>
              </a:spcBef>
              <a:spcAft>
                <a:spcPts val="0"/>
              </a:spcAft>
              <a:buClr>
                <a:srgbClr val="333A1D"/>
              </a:buClr>
              <a:buFont typeface="Wingdings 2"/>
              <a:buChar char=""/>
              <a:defRPr/>
            </a:pPr>
            <a:r>
              <a:rPr lang="en-US" sz="2800" dirty="0" smtClean="0"/>
              <a:t>Emergency relief for Green Beret spouse, the sole survivor of a house fire.   Funerals for the Green Beret’s children.</a:t>
            </a:r>
          </a:p>
          <a:p>
            <a:pPr eaLnBrk="1" fontAlgn="auto" hangingPunct="1">
              <a:spcBef>
                <a:spcPts val="0"/>
              </a:spcBef>
              <a:spcAft>
                <a:spcPts val="0"/>
              </a:spcAft>
              <a:buClr>
                <a:srgbClr val="333A1D"/>
              </a:buClr>
              <a:buFont typeface="Wingdings 2"/>
              <a:buChar char=""/>
              <a:defRPr/>
            </a:pPr>
            <a:r>
              <a:rPr lang="en-US" sz="2800" dirty="0" smtClean="0"/>
              <a:t>Alternative medical therapies (i.e. Hyperbaric Oxygen Therapy, vision therapy).</a:t>
            </a:r>
          </a:p>
          <a:p>
            <a:pPr eaLnBrk="1" fontAlgn="auto" hangingPunct="1">
              <a:spcBef>
                <a:spcPts val="0"/>
              </a:spcBef>
              <a:spcAft>
                <a:spcPts val="0"/>
              </a:spcAft>
              <a:buClr>
                <a:srgbClr val="333A1D"/>
              </a:buClr>
              <a:buFont typeface="Wingdings 2"/>
              <a:buChar char=""/>
              <a:defRPr/>
            </a:pPr>
            <a:r>
              <a:rPr lang="en-US" sz="2800" dirty="0" smtClean="0"/>
              <a:t>Advocate for Gold Star mother to start her own 501c3 to serve Gold Star Community.</a:t>
            </a:r>
          </a:p>
          <a:p>
            <a:pPr eaLnBrk="1" fontAlgn="auto" hangingPunct="1">
              <a:spcBef>
                <a:spcPts val="0"/>
              </a:spcBef>
              <a:spcAft>
                <a:spcPts val="0"/>
              </a:spcAft>
              <a:buClr>
                <a:srgbClr val="333A1D"/>
              </a:buClr>
              <a:buFont typeface="Wingdings 2"/>
              <a:buChar char=""/>
              <a:defRPr/>
            </a:pPr>
            <a:r>
              <a:rPr lang="en-US" sz="2800" dirty="0" smtClean="0"/>
              <a:t>Gold Star family members attendance to memorial ceremonies and events for their Fallen Green Beret.</a:t>
            </a:r>
          </a:p>
          <a:p>
            <a:pPr eaLnBrk="1" fontAlgn="auto" hangingPunct="1">
              <a:spcBef>
                <a:spcPts val="0"/>
              </a:spcBef>
              <a:spcAft>
                <a:spcPts val="0"/>
              </a:spcAft>
              <a:buClr>
                <a:srgbClr val="333A1D"/>
              </a:buClr>
              <a:buFont typeface="Wingdings 2"/>
              <a:buChar char=""/>
              <a:defRPr/>
            </a:pPr>
            <a:r>
              <a:rPr lang="en-US" sz="2800" dirty="0" smtClean="0"/>
              <a:t>House hold storage for traumatically wounded Green Berets requiring long-term rehab at major military treatment facilities.</a:t>
            </a:r>
          </a:p>
          <a:p>
            <a:pPr eaLnBrk="1" fontAlgn="auto" hangingPunct="1">
              <a:spcBef>
                <a:spcPts val="0"/>
              </a:spcBef>
              <a:spcAft>
                <a:spcPts val="0"/>
              </a:spcAft>
              <a:buClr>
                <a:srgbClr val="333A1D"/>
              </a:buClr>
              <a:buFont typeface="Wingdings 2"/>
              <a:buChar char=""/>
              <a:defRPr/>
            </a:pPr>
            <a:r>
              <a:rPr lang="en-US" sz="2800" dirty="0" smtClean="0"/>
              <a:t>Utilities for a Green Beret that is traumatically required to support two homes while in long term rehab.</a:t>
            </a:r>
          </a:p>
          <a:p>
            <a:pPr eaLnBrk="1" fontAlgn="auto" hangingPunct="1">
              <a:spcBef>
                <a:spcPts val="0"/>
              </a:spcBef>
              <a:spcAft>
                <a:spcPts val="0"/>
              </a:spcAft>
              <a:buClr>
                <a:srgbClr val="333A1D"/>
              </a:buClr>
              <a:buFont typeface="Wingdings 2"/>
              <a:buChar char=""/>
              <a:defRPr/>
            </a:pPr>
            <a:endParaRPr lang="en-US" sz="2800" dirty="0" smtClean="0"/>
          </a:p>
          <a:p>
            <a:pPr marL="0" indent="0" eaLnBrk="1" fontAlgn="auto" hangingPunct="1">
              <a:spcBef>
                <a:spcPts val="0"/>
              </a:spcBef>
              <a:spcAft>
                <a:spcPts val="0"/>
              </a:spcAft>
              <a:buClr>
                <a:srgbClr val="333A1D"/>
              </a:buClr>
              <a:buFont typeface="Wingdings 2" pitchFamily="18" charset="2"/>
              <a:buNone/>
              <a:defRPr/>
            </a:pPr>
            <a:endParaRPr lang="en-US" sz="2800" dirty="0" smtClean="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3536"/>
            <a:ext cx="8229600" cy="1143000"/>
          </a:xfrm>
        </p:spPr>
        <p:txBody>
          <a:bodyPr>
            <a:normAutofit fontScale="90000"/>
          </a:bodyPr>
          <a:lstStyle/>
          <a:p>
            <a:pPr marL="54864" indent="0" algn="ctr" eaLnBrk="1" fontAlgn="auto" hangingPunct="1">
              <a:spcAft>
                <a:spcPts val="0"/>
              </a:spcAft>
              <a:defRPr/>
            </a:pPr>
            <a:r>
              <a:rPr lang="en-US" dirty="0" smtClean="0">
                <a:solidFill>
                  <a:schemeClr val="tx2">
                    <a:tint val="100000"/>
                    <a:shade val="90000"/>
                    <a:satMod val="250000"/>
                    <a:alpha val="100000"/>
                  </a:schemeClr>
                </a:solidFill>
              </a:rPr>
              <a:t>Examples of Services Provided</a:t>
            </a:r>
            <a:endParaRPr dirty="0">
              <a:solidFill>
                <a:schemeClr val="tx2">
                  <a:tint val="100000"/>
                  <a:shade val="90000"/>
                  <a:satMod val="250000"/>
                  <a:alpha val="100000"/>
                </a:schemeClr>
              </a:solidFill>
            </a:endParaRPr>
          </a:p>
        </p:txBody>
      </p:sp>
      <p:sp>
        <p:nvSpPr>
          <p:cNvPr id="2" name="Content Placeholder 1"/>
          <p:cNvSpPr>
            <a:spLocks noGrp="1"/>
          </p:cNvSpPr>
          <p:nvPr>
            <p:ph idx="1"/>
          </p:nvPr>
        </p:nvSpPr>
        <p:spPr/>
        <p:txBody>
          <a:bodyPr>
            <a:normAutofit fontScale="92500" lnSpcReduction="10000"/>
          </a:bodyPr>
          <a:lstStyle/>
          <a:p>
            <a:pPr eaLnBrk="1" fontAlgn="auto" hangingPunct="1">
              <a:spcBef>
                <a:spcPts val="0"/>
              </a:spcBef>
              <a:spcAft>
                <a:spcPts val="0"/>
              </a:spcAft>
              <a:buClr>
                <a:srgbClr val="333A1D"/>
              </a:buClr>
              <a:buFont typeface="Wingdings 2"/>
              <a:buChar char=""/>
              <a:defRPr/>
            </a:pPr>
            <a:r>
              <a:rPr lang="en-US" dirty="0" smtClean="0"/>
              <a:t>USSOCOM apartment sponsorship </a:t>
            </a:r>
            <a:r>
              <a:rPr lang="en-US" dirty="0"/>
              <a:t>for the </a:t>
            </a:r>
            <a:r>
              <a:rPr lang="en-US" dirty="0" smtClean="0"/>
              <a:t>WIA and </a:t>
            </a:r>
            <a:r>
              <a:rPr lang="en-US" dirty="0"/>
              <a:t>their families and Gold Star Families in Germany LAMC. </a:t>
            </a:r>
            <a:endParaRPr lang="en-US" dirty="0" smtClean="0"/>
          </a:p>
          <a:p>
            <a:pPr eaLnBrk="1" fontAlgn="auto" hangingPunct="1">
              <a:spcBef>
                <a:spcPts val="0"/>
              </a:spcBef>
              <a:spcAft>
                <a:spcPts val="0"/>
              </a:spcAft>
              <a:buClr>
                <a:srgbClr val="333A1D"/>
              </a:buClr>
              <a:buFont typeface="Wingdings 2"/>
              <a:buChar char=""/>
              <a:defRPr/>
            </a:pPr>
            <a:r>
              <a:rPr lang="en-US" dirty="0" smtClean="0"/>
              <a:t>Aided </a:t>
            </a:r>
            <a:r>
              <a:rPr lang="en-US" dirty="0"/>
              <a:t>a very seriously injured/traumatically injured </a:t>
            </a:r>
            <a:r>
              <a:rPr lang="en-US" dirty="0" smtClean="0"/>
              <a:t>Green </a:t>
            </a:r>
            <a:r>
              <a:rPr lang="en-US" dirty="0"/>
              <a:t>Beret in getting his adopted son back from Venezuela.  </a:t>
            </a:r>
            <a:r>
              <a:rPr lang="en-US" dirty="0" smtClean="0"/>
              <a:t>  </a:t>
            </a:r>
          </a:p>
          <a:p>
            <a:pPr eaLnBrk="1" fontAlgn="auto" hangingPunct="1">
              <a:spcBef>
                <a:spcPts val="0"/>
              </a:spcBef>
              <a:spcAft>
                <a:spcPts val="0"/>
              </a:spcAft>
              <a:buClr>
                <a:srgbClr val="333A1D"/>
              </a:buClr>
              <a:buFont typeface="Wingdings 2"/>
              <a:buChar char=""/>
              <a:defRPr/>
            </a:pPr>
            <a:r>
              <a:rPr lang="en-US" dirty="0" smtClean="0"/>
              <a:t>Support retreats and educational events for caregivers and survivors.</a:t>
            </a:r>
          </a:p>
          <a:p>
            <a:pPr lvl="0" eaLnBrk="1" fontAlgn="auto" hangingPunct="1">
              <a:spcBef>
                <a:spcPts val="0"/>
              </a:spcBef>
              <a:spcAft>
                <a:spcPts val="0"/>
              </a:spcAft>
              <a:buClr>
                <a:srgbClr val="333A1D"/>
              </a:buClr>
              <a:buFont typeface="Wingdings 2"/>
              <a:buChar char=""/>
              <a:defRPr/>
            </a:pPr>
            <a:r>
              <a:rPr lang="en-US" dirty="0" smtClean="0"/>
              <a:t>Purchased adapted bikes for traumatically injured Green Berets.</a:t>
            </a:r>
            <a:endParaRPr lang="en-US" dirty="0"/>
          </a:p>
          <a:p>
            <a:pPr eaLnBrk="1" fontAlgn="auto" hangingPunct="1">
              <a:spcBef>
                <a:spcPts val="0"/>
              </a:spcBef>
              <a:spcAft>
                <a:spcPts val="0"/>
              </a:spcAft>
              <a:buClr>
                <a:srgbClr val="333A1D"/>
              </a:buClr>
              <a:buFont typeface="Wingdings 2"/>
              <a:buChar char=""/>
              <a:defRPr/>
            </a:pPr>
            <a:endParaRPr lang="en-US" dirty="0" smtClean="0"/>
          </a:p>
        </p:txBody>
      </p:sp>
    </p:spTree>
    <p:extLst>
      <p:ext uri="{BB962C8B-B14F-4D97-AF65-F5344CB8AC3E}">
        <p14:creationId xmlns:p14="http://schemas.microsoft.com/office/powerpoint/2010/main" val="3021417349"/>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3536"/>
            <a:ext cx="8229600" cy="1143000"/>
          </a:xfrm>
        </p:spPr>
        <p:txBody>
          <a:bodyPr>
            <a:normAutofit/>
          </a:bodyPr>
          <a:lstStyle/>
          <a:p>
            <a:pPr marL="54864" indent="0" algn="ctr" eaLnBrk="1" fontAlgn="auto" hangingPunct="1">
              <a:spcAft>
                <a:spcPts val="0"/>
              </a:spcAft>
              <a:defRPr/>
            </a:pPr>
            <a:r>
              <a:rPr lang="en-US" dirty="0" smtClean="0">
                <a:solidFill>
                  <a:schemeClr val="tx2">
                    <a:tint val="100000"/>
                    <a:shade val="90000"/>
                    <a:satMod val="250000"/>
                    <a:alpha val="100000"/>
                  </a:schemeClr>
                </a:solidFill>
              </a:rPr>
              <a:t> </a:t>
            </a:r>
            <a:endParaRPr dirty="0">
              <a:solidFill>
                <a:schemeClr val="tx2">
                  <a:tint val="100000"/>
                  <a:shade val="90000"/>
                  <a:satMod val="250000"/>
                  <a:alpha val="100000"/>
                </a:schemeClr>
              </a:solidFill>
            </a:endParaRPr>
          </a:p>
        </p:txBody>
      </p:sp>
      <p:sp>
        <p:nvSpPr>
          <p:cNvPr id="2" name="Content Placeholder 1"/>
          <p:cNvSpPr>
            <a:spLocks noGrp="1"/>
          </p:cNvSpPr>
          <p:nvPr>
            <p:ph idx="1"/>
          </p:nvPr>
        </p:nvSpPr>
        <p:spPr/>
        <p:txBody>
          <a:bodyPr>
            <a:normAutofit/>
          </a:bodyPr>
          <a:lstStyle/>
          <a:p>
            <a:pPr marL="0" indent="0" eaLnBrk="1" fontAlgn="auto" hangingPunct="1">
              <a:spcBef>
                <a:spcPts val="0"/>
              </a:spcBef>
              <a:spcAft>
                <a:spcPts val="0"/>
              </a:spcAft>
              <a:buClr>
                <a:srgbClr val="333A1D"/>
              </a:buClr>
              <a:buNone/>
              <a:defRPr/>
            </a:pPr>
            <a:endParaRPr lang="en-US" dirty="0" smtClean="0"/>
          </a:p>
          <a:p>
            <a:pPr marL="0" indent="0" eaLnBrk="1" fontAlgn="auto" hangingPunct="1">
              <a:spcBef>
                <a:spcPts val="0"/>
              </a:spcBef>
              <a:spcAft>
                <a:spcPts val="0"/>
              </a:spcAft>
              <a:buClr>
                <a:srgbClr val="333A1D"/>
              </a:buClr>
              <a:buNone/>
              <a:defRPr/>
            </a:pPr>
            <a:endParaRPr lang="en-US" dirty="0"/>
          </a:p>
          <a:p>
            <a:pPr marL="0" indent="0" algn="ctr" eaLnBrk="1" fontAlgn="auto" hangingPunct="1">
              <a:spcBef>
                <a:spcPts val="0"/>
              </a:spcBef>
              <a:spcAft>
                <a:spcPts val="0"/>
              </a:spcAft>
              <a:buClr>
                <a:srgbClr val="333A1D"/>
              </a:buClr>
              <a:buNone/>
              <a:defRPr/>
            </a:pPr>
            <a:r>
              <a:rPr lang="en-US" sz="2600" b="1" dirty="0">
                <a:solidFill>
                  <a:srgbClr val="002060"/>
                </a:solidFill>
                <a:hlinkClick r:id="rId3"/>
              </a:rPr>
              <a:t>www.greenberetfoundation.org</a:t>
            </a:r>
            <a:r>
              <a:rPr lang="en-US" sz="2600" b="1" dirty="0">
                <a:solidFill>
                  <a:srgbClr val="002060"/>
                </a:solidFill>
              </a:rPr>
              <a:t/>
            </a:r>
            <a:br>
              <a:rPr lang="en-US" sz="2600" b="1" dirty="0">
                <a:solidFill>
                  <a:srgbClr val="002060"/>
                </a:solidFill>
              </a:rPr>
            </a:br>
            <a:r>
              <a:rPr lang="en-US" sz="2600" b="1" dirty="0">
                <a:solidFill>
                  <a:srgbClr val="002060"/>
                </a:solidFill>
                <a:hlinkClick r:id="rId4"/>
              </a:rPr>
              <a:t>info@greenberetfoundation.org</a:t>
            </a:r>
            <a:r>
              <a:rPr lang="en-US" sz="2600" dirty="0">
                <a:solidFill>
                  <a:srgbClr val="0070C0"/>
                </a:solidFill>
              </a:rPr>
              <a:t/>
            </a:r>
            <a:br>
              <a:rPr lang="en-US" sz="2600" dirty="0">
                <a:solidFill>
                  <a:srgbClr val="0070C0"/>
                </a:solidFill>
              </a:rPr>
            </a:br>
            <a:r>
              <a:rPr lang="en-US" sz="2600" dirty="0"/>
              <a:t> P.O. Box 70827</a:t>
            </a:r>
            <a:br>
              <a:rPr lang="en-US" sz="2600" dirty="0"/>
            </a:br>
            <a:r>
              <a:rPr lang="en-US" sz="2600" dirty="0"/>
              <a:t>Fort Bragg, NC 28307 </a:t>
            </a:r>
            <a:br>
              <a:rPr lang="en-US" sz="2600" dirty="0"/>
            </a:br>
            <a:r>
              <a:rPr lang="en-US" sz="2600" dirty="0"/>
              <a:t>Federal ID Number:  </a:t>
            </a:r>
            <a:r>
              <a:rPr lang="en-US" sz="2600" dirty="0" smtClean="0"/>
              <a:t>27-1206961</a:t>
            </a:r>
            <a:r>
              <a:rPr lang="en-US" sz="2600" dirty="0"/>
              <a:t/>
            </a:r>
            <a:br>
              <a:rPr lang="en-US" sz="2600" dirty="0"/>
            </a:br>
            <a:r>
              <a:rPr lang="en-US" sz="2600" i="1" dirty="0">
                <a:latin typeface="Arial Black" pitchFamily="34" charset="0"/>
              </a:rPr>
              <a:t>Text GBF to 20222 for a $10 donation</a:t>
            </a:r>
            <a:r>
              <a:rPr lang="en-US" sz="2600" dirty="0">
                <a:latin typeface="Arial Black" pitchFamily="34" charset="0"/>
              </a:rPr>
              <a:t/>
            </a:r>
            <a:br>
              <a:rPr lang="en-US" sz="2600" dirty="0">
                <a:latin typeface="Arial Black" pitchFamily="34" charset="0"/>
              </a:rPr>
            </a:br>
            <a:endParaRPr lang="en-US" sz="2600" dirty="0" smtClean="0"/>
          </a:p>
        </p:txBody>
      </p:sp>
      <p:pic>
        <p:nvPicPr>
          <p:cNvPr id="4" name="Picture 3" descr="GBF logo_v2.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5"/>
              <a:stretch>
                <a:fillRect/>
              </a:stretch>
            </p:blipFill>
          </mc:Choice>
          <mc:Fallback>
            <p:blipFill>
              <a:blip r:embed="rId6"/>
              <a:stretch>
                <a:fillRect/>
              </a:stretch>
            </p:blipFill>
          </mc:Fallback>
        </mc:AlternateContent>
        <p:spPr>
          <a:xfrm>
            <a:off x="3421743" y="304800"/>
            <a:ext cx="2220539" cy="2057400"/>
          </a:xfrm>
          <a:prstGeom prst="rect">
            <a:avLst/>
          </a:prstGeom>
        </p:spPr>
      </p:pic>
      <p:pic>
        <p:nvPicPr>
          <p:cNvPr id="5" name="Picture 2" descr="Combined Federal Campaign">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22312" y="5257800"/>
            <a:ext cx="2819400" cy="1209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461931"/>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3536"/>
            <a:ext cx="8229600" cy="1143000"/>
          </a:xfrm>
        </p:spPr>
        <p:txBody>
          <a:bodyPr/>
          <a:lstStyle/>
          <a:p>
            <a:pPr marL="54864" indent="0" algn="ctr" eaLnBrk="1" fontAlgn="auto" hangingPunct="1">
              <a:spcAft>
                <a:spcPts val="0"/>
              </a:spcAft>
              <a:defRPr/>
            </a:pPr>
            <a:r>
              <a:rPr smtClean="0">
                <a:solidFill>
                  <a:schemeClr val="tx2">
                    <a:tint val="100000"/>
                    <a:shade val="90000"/>
                    <a:satMod val="250000"/>
                    <a:alpha val="100000"/>
                  </a:schemeClr>
                </a:solidFill>
              </a:rPr>
              <a:t>Green Beret Foundation</a:t>
            </a:r>
            <a:endParaRPr>
              <a:solidFill>
                <a:schemeClr val="tx2">
                  <a:tint val="100000"/>
                  <a:shade val="90000"/>
                  <a:satMod val="250000"/>
                  <a:alpha val="100000"/>
                </a:schemeClr>
              </a:solidFill>
            </a:endParaRPr>
          </a:p>
        </p:txBody>
      </p:sp>
      <p:sp>
        <p:nvSpPr>
          <p:cNvPr id="12291" name="Content Placeholder 1"/>
          <p:cNvSpPr>
            <a:spLocks noGrp="1"/>
          </p:cNvSpPr>
          <p:nvPr>
            <p:ph idx="1"/>
          </p:nvPr>
        </p:nvSpPr>
        <p:spPr>
          <a:xfrm>
            <a:off x="457200" y="2514600"/>
            <a:ext cx="8229600" cy="4572000"/>
          </a:xfrm>
        </p:spPr>
        <p:txBody>
          <a:bodyPr/>
          <a:lstStyle/>
          <a:p>
            <a:pPr eaLnBrk="1" hangingPunct="1"/>
            <a:endParaRPr lang="en-US" smtClean="0"/>
          </a:p>
          <a:p>
            <a:pPr eaLnBrk="1" hangingPunct="1"/>
            <a:endParaRPr lang="en-US" smtClean="0"/>
          </a:p>
          <a:p>
            <a:pPr lvl="1" eaLnBrk="1" hangingPunct="1">
              <a:buFont typeface="Wingdings 2" pitchFamily="18" charset="2"/>
              <a:buNone/>
            </a:pPr>
            <a:r>
              <a:rPr lang="en-US" smtClean="0"/>
              <a:t/>
            </a:r>
            <a:br>
              <a:rPr lang="en-US" smtClean="0"/>
            </a:br>
            <a:r>
              <a:rPr lang="en-US" smtClean="0"/>
              <a:t/>
            </a:r>
            <a:br>
              <a:rPr lang="en-US" smtClean="0"/>
            </a:br>
            <a:endParaRPr lang="en-US" smtClean="0"/>
          </a:p>
        </p:txBody>
      </p:sp>
      <p:sp>
        <p:nvSpPr>
          <p:cNvPr id="8" name="Title 2"/>
          <p:cNvSpPr txBox="1">
            <a:spLocks/>
          </p:cNvSpPr>
          <p:nvPr/>
        </p:nvSpPr>
        <p:spPr>
          <a:xfrm>
            <a:off x="457200" y="1371600"/>
            <a:ext cx="8229600" cy="1143000"/>
          </a:xfrm>
          <a:prstGeom prst="rect">
            <a:avLst/>
          </a:prstGeom>
          <a:ln w="6350" cap="rnd">
            <a:noFill/>
          </a:ln>
        </p:spPr>
        <p:txBody>
          <a:bodyPr anchor="b">
            <a:normAutofit/>
          </a:bodyPr>
          <a:lstStyle/>
          <a:p>
            <a:pPr algn="ctr" fontAlgn="auto">
              <a:spcAft>
                <a:spcPts val="0"/>
              </a:spcAft>
              <a:defRPr/>
            </a:pPr>
            <a:r>
              <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Board of Directors</a:t>
            </a:r>
            <a:endParaRPr 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sp>
        <p:nvSpPr>
          <p:cNvPr id="12293" name="TextBox 6"/>
          <p:cNvSpPr txBox="1">
            <a:spLocks noChangeArrowheads="1"/>
          </p:cNvSpPr>
          <p:nvPr/>
        </p:nvSpPr>
        <p:spPr bwMode="auto">
          <a:xfrm>
            <a:off x="762000" y="2667000"/>
            <a:ext cx="75438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indent="0" algn="ctr">
              <a:spcBef>
                <a:spcPts val="0"/>
              </a:spcBef>
              <a:buNone/>
            </a:pPr>
            <a:endParaRPr lang="en-US" sz="1800" b="1" dirty="0" smtClean="0"/>
          </a:p>
          <a:p>
            <a:pPr indent="0" algn="ctr">
              <a:spcBef>
                <a:spcPts val="0"/>
              </a:spcBef>
              <a:buNone/>
            </a:pPr>
            <a:r>
              <a:rPr lang="en-US" sz="1800" dirty="0" smtClean="0"/>
              <a:t> MG (R) James “Greg” Champion, Chairman of the Board</a:t>
            </a:r>
            <a:br>
              <a:rPr lang="en-US" sz="1800" dirty="0" smtClean="0"/>
            </a:br>
            <a:r>
              <a:rPr lang="en-US" sz="1800" dirty="0" smtClean="0"/>
              <a:t>CSM(R) Denzil Ames, Vice Chairman of the Board</a:t>
            </a:r>
          </a:p>
          <a:p>
            <a:pPr indent="0" algn="ctr">
              <a:spcBef>
                <a:spcPts val="0"/>
              </a:spcBef>
              <a:buNone/>
            </a:pPr>
            <a:r>
              <a:rPr lang="en-US" sz="1800" dirty="0" smtClean="0"/>
              <a:t>SSG (R) Aaron Anderson, Founder</a:t>
            </a:r>
            <a:br>
              <a:rPr lang="en-US" sz="1800" dirty="0" smtClean="0"/>
            </a:br>
            <a:r>
              <a:rPr lang="en-US" sz="1800" dirty="0" smtClean="0"/>
              <a:t>MG(R) Gary “Mike” Jones</a:t>
            </a:r>
            <a:br>
              <a:rPr lang="en-US" sz="1800" dirty="0" smtClean="0"/>
            </a:br>
            <a:r>
              <a:rPr lang="en-US" sz="1800" dirty="0" smtClean="0"/>
              <a:t> COL(R) Jim “Hawk” Holloway</a:t>
            </a:r>
            <a:br>
              <a:rPr lang="en-US" sz="1800" dirty="0" smtClean="0"/>
            </a:br>
            <a:r>
              <a:rPr lang="en-US" sz="1800" dirty="0" smtClean="0"/>
              <a:t>COL(R) Bob Eldridge</a:t>
            </a:r>
          </a:p>
          <a:p>
            <a:pPr indent="0" algn="ctr">
              <a:spcBef>
                <a:spcPts val="0"/>
              </a:spcBef>
              <a:buNone/>
            </a:pPr>
            <a:r>
              <a:rPr lang="en-US" sz="1800" dirty="0" smtClean="0"/>
              <a:t>Ms. Amy Kester</a:t>
            </a:r>
          </a:p>
          <a:p>
            <a:pPr indent="0" algn="ctr">
              <a:spcBef>
                <a:spcPts val="0"/>
              </a:spcBef>
              <a:buNone/>
            </a:pPr>
            <a:r>
              <a:rPr lang="en-US" sz="1800" dirty="0" smtClean="0"/>
              <a:t>MSG(R) Scotty Neil</a:t>
            </a:r>
            <a:br>
              <a:rPr lang="en-US" sz="1800" dirty="0" smtClean="0"/>
            </a:br>
            <a:r>
              <a:rPr lang="en-US" sz="1800" dirty="0" smtClean="0"/>
              <a:t>CSM(R) Joe Dennison</a:t>
            </a:r>
            <a:br>
              <a:rPr lang="en-US" sz="1800" dirty="0" smtClean="0"/>
            </a:br>
            <a:r>
              <a:rPr lang="en-US" sz="1800" dirty="0" smtClean="0"/>
              <a:t> SGM(R) Bruce Parkman</a:t>
            </a:r>
            <a:br>
              <a:rPr lang="en-US" sz="1800" dirty="0" smtClean="0"/>
            </a:br>
            <a:r>
              <a:rPr lang="en-US" sz="1800" dirty="0" smtClean="0"/>
              <a:t>MSG(R) John </a:t>
            </a:r>
            <a:r>
              <a:rPr lang="en-US" sz="1800" dirty="0" err="1" smtClean="0"/>
              <a:t>Terzian</a:t>
            </a:r>
            <a:r>
              <a:rPr lang="en-US" sz="1800" dirty="0" smtClean="0"/>
              <a:t> </a:t>
            </a:r>
          </a:p>
          <a:p>
            <a:pPr algn="ctr" eaLnBrk="1" hangingPunct="1"/>
            <a:endParaRPr lang="en-US" sz="1800" dirty="0"/>
          </a:p>
          <a:p>
            <a:pPr eaLnBrk="1" hangingPunct="1"/>
            <a:endParaRPr lang="en-US" sz="1800"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pPr marL="54864" indent="0" algn="ctr" eaLnBrk="1" fontAlgn="auto" hangingPunct="1">
              <a:spcAft>
                <a:spcPts val="0"/>
              </a:spcAft>
              <a:defRPr/>
            </a:pPr>
            <a:r>
              <a:rPr dirty="0" smtClean="0">
                <a:solidFill>
                  <a:schemeClr val="tx2">
                    <a:tint val="100000"/>
                    <a:shade val="90000"/>
                    <a:satMod val="250000"/>
                    <a:alpha val="100000"/>
                  </a:schemeClr>
                </a:solidFill>
              </a:rPr>
              <a:t>Green Beret Foundation</a:t>
            </a:r>
            <a:endParaRPr dirty="0">
              <a:solidFill>
                <a:schemeClr val="tx2">
                  <a:tint val="100000"/>
                  <a:shade val="90000"/>
                  <a:satMod val="250000"/>
                  <a:alpha val="100000"/>
                </a:schemeClr>
              </a:solidFill>
            </a:endParaRPr>
          </a:p>
        </p:txBody>
      </p:sp>
      <p:sp>
        <p:nvSpPr>
          <p:cNvPr id="12291" name="Content Placeholder 1"/>
          <p:cNvSpPr>
            <a:spLocks noGrp="1"/>
          </p:cNvSpPr>
          <p:nvPr>
            <p:ph idx="1"/>
          </p:nvPr>
        </p:nvSpPr>
        <p:spPr>
          <a:xfrm>
            <a:off x="419100" y="1676400"/>
            <a:ext cx="8229600" cy="4800600"/>
          </a:xfrm>
        </p:spPr>
        <p:txBody>
          <a:bodyPr/>
          <a:lstStyle/>
          <a:p>
            <a:pPr lvl="1" eaLnBrk="1" hangingPunct="1">
              <a:buFont typeface="Wingdings 2" pitchFamily="18" charset="2"/>
              <a:buNone/>
            </a:pPr>
            <a:r>
              <a:rPr lang="en-US" dirty="0" smtClean="0"/>
              <a:t/>
            </a:r>
            <a:br>
              <a:rPr lang="en-US" dirty="0" smtClean="0"/>
            </a:br>
            <a:endParaRPr lang="en-US" dirty="0" smtClean="0"/>
          </a:p>
        </p:txBody>
      </p:sp>
      <p:sp>
        <p:nvSpPr>
          <p:cNvPr id="8" name="Title 2"/>
          <p:cNvSpPr txBox="1">
            <a:spLocks/>
          </p:cNvSpPr>
          <p:nvPr/>
        </p:nvSpPr>
        <p:spPr>
          <a:xfrm>
            <a:off x="457200" y="1219200"/>
            <a:ext cx="8229600" cy="914400"/>
          </a:xfrm>
          <a:prstGeom prst="rect">
            <a:avLst/>
          </a:prstGeom>
          <a:ln w="6350" cap="rnd">
            <a:noFill/>
          </a:ln>
        </p:spPr>
        <p:txBody>
          <a:bodyPr anchor="b">
            <a:normAutofit/>
          </a:bodyPr>
          <a:lstStyle/>
          <a:p>
            <a:pPr algn="ctr" fontAlgn="auto">
              <a:spcAft>
                <a:spcPts val="0"/>
              </a:spcAft>
              <a:defRPr/>
            </a:pPr>
            <a:r>
              <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Management </a:t>
            </a:r>
            <a:endParaRPr 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sp>
        <p:nvSpPr>
          <p:cNvPr id="12293" name="TextBox 6"/>
          <p:cNvSpPr txBox="1">
            <a:spLocks noChangeArrowheads="1"/>
          </p:cNvSpPr>
          <p:nvPr/>
        </p:nvSpPr>
        <p:spPr bwMode="auto">
          <a:xfrm>
            <a:off x="800100" y="2241352"/>
            <a:ext cx="75438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indent="0" algn="ctr">
              <a:spcBef>
                <a:spcPts val="0"/>
              </a:spcBef>
              <a:buNone/>
            </a:pPr>
            <a:r>
              <a:rPr lang="en-US" sz="1600" b="1" dirty="0" smtClean="0">
                <a:latin typeface="Arial" pitchFamily="34" charset="0"/>
                <a:cs typeface="Arial" pitchFamily="34" charset="0"/>
              </a:rPr>
              <a:t>Executive Director</a:t>
            </a:r>
          </a:p>
          <a:p>
            <a:pPr indent="0" algn="ctr">
              <a:spcBef>
                <a:spcPts val="0"/>
              </a:spcBef>
              <a:buNone/>
            </a:pPr>
            <a:r>
              <a:rPr lang="en-US" sz="1600" dirty="0" smtClean="0">
                <a:latin typeface="Arial" pitchFamily="34" charset="0"/>
                <a:cs typeface="Arial" pitchFamily="34" charset="0"/>
              </a:rPr>
              <a:t> Ms. Jennifer Paquette</a:t>
            </a:r>
          </a:p>
          <a:p>
            <a:pPr indent="0" algn="ctr">
              <a:spcBef>
                <a:spcPts val="0"/>
              </a:spcBef>
              <a:buNone/>
            </a:pPr>
            <a:endParaRPr lang="en-US" sz="1600" dirty="0">
              <a:latin typeface="Arial" pitchFamily="34" charset="0"/>
              <a:cs typeface="Arial" pitchFamily="34" charset="0"/>
            </a:endParaRPr>
          </a:p>
          <a:p>
            <a:pPr indent="0" algn="ctr">
              <a:spcBef>
                <a:spcPts val="0"/>
              </a:spcBef>
              <a:buNone/>
            </a:pPr>
            <a:r>
              <a:rPr lang="en-US" sz="1600" b="1" dirty="0" smtClean="0">
                <a:latin typeface="Arial" pitchFamily="34" charset="0"/>
                <a:cs typeface="Arial" pitchFamily="34" charset="0"/>
              </a:rPr>
              <a:t>Director of Programs and Services</a:t>
            </a:r>
          </a:p>
          <a:p>
            <a:pPr indent="0" algn="ctr">
              <a:spcBef>
                <a:spcPts val="0"/>
              </a:spcBef>
              <a:buNone/>
            </a:pPr>
            <a:r>
              <a:rPr lang="en-US" sz="1600" dirty="0" smtClean="0">
                <a:latin typeface="Arial" pitchFamily="34" charset="0"/>
                <a:cs typeface="Arial" pitchFamily="34" charset="0"/>
              </a:rPr>
              <a:t>SFC (R) Randy Nantz</a:t>
            </a:r>
          </a:p>
          <a:p>
            <a:pPr indent="0" algn="ctr">
              <a:spcBef>
                <a:spcPts val="0"/>
              </a:spcBef>
              <a:buNone/>
            </a:pPr>
            <a:endParaRPr lang="en-US" sz="1600" dirty="0">
              <a:latin typeface="Arial" pitchFamily="34" charset="0"/>
              <a:cs typeface="Arial" pitchFamily="34" charset="0"/>
            </a:endParaRPr>
          </a:p>
          <a:p>
            <a:pPr indent="0" algn="ctr">
              <a:spcBef>
                <a:spcPts val="0"/>
              </a:spcBef>
              <a:buNone/>
            </a:pPr>
            <a:r>
              <a:rPr lang="en-US" sz="1600" b="1" dirty="0" smtClean="0">
                <a:latin typeface="Arial" pitchFamily="34" charset="0"/>
                <a:cs typeface="Arial" pitchFamily="34" charset="0"/>
              </a:rPr>
              <a:t>Director of Marketing</a:t>
            </a:r>
          </a:p>
          <a:p>
            <a:pPr indent="0" algn="ctr">
              <a:spcBef>
                <a:spcPts val="0"/>
              </a:spcBef>
              <a:buNone/>
            </a:pPr>
            <a:r>
              <a:rPr lang="en-US" sz="1600" dirty="0" smtClean="0">
                <a:latin typeface="Arial" pitchFamily="34" charset="0"/>
                <a:cs typeface="Arial" pitchFamily="34" charset="0"/>
              </a:rPr>
              <a:t>Mr. Jason McCarthy</a:t>
            </a:r>
          </a:p>
          <a:p>
            <a:pPr indent="0" algn="ctr">
              <a:spcBef>
                <a:spcPts val="0"/>
              </a:spcBef>
              <a:buNone/>
            </a:pPr>
            <a:endParaRPr lang="en-US" sz="1600" b="1" dirty="0">
              <a:latin typeface="Arial" pitchFamily="34" charset="0"/>
              <a:cs typeface="Arial" pitchFamily="34" charset="0"/>
            </a:endParaRPr>
          </a:p>
          <a:p>
            <a:pPr indent="0" algn="ctr">
              <a:spcBef>
                <a:spcPts val="0"/>
              </a:spcBef>
              <a:buNone/>
            </a:pPr>
            <a:r>
              <a:rPr lang="en-US" sz="1600" b="1" dirty="0" smtClean="0">
                <a:latin typeface="Arial" pitchFamily="34" charset="0"/>
                <a:cs typeface="Arial" pitchFamily="34" charset="0"/>
              </a:rPr>
              <a:t> Director of Gold Star Programs</a:t>
            </a:r>
          </a:p>
          <a:p>
            <a:pPr indent="0" algn="ctr">
              <a:spcBef>
                <a:spcPts val="0"/>
              </a:spcBef>
              <a:buNone/>
            </a:pPr>
            <a:r>
              <a:rPr lang="en-US" sz="1600" dirty="0" smtClean="0">
                <a:latin typeface="Arial" pitchFamily="34" charset="0"/>
                <a:cs typeface="Arial" pitchFamily="34" charset="0"/>
              </a:rPr>
              <a:t>Mr. Jeff </a:t>
            </a:r>
            <a:r>
              <a:rPr lang="en-US" sz="1600" dirty="0" err="1" smtClean="0">
                <a:latin typeface="Arial" pitchFamily="34" charset="0"/>
                <a:cs typeface="Arial" pitchFamily="34" charset="0"/>
              </a:rPr>
              <a:t>Falkel</a:t>
            </a:r>
            <a:endParaRPr lang="en-US" sz="1600" dirty="0" smtClean="0">
              <a:latin typeface="Arial" pitchFamily="34" charset="0"/>
              <a:cs typeface="Arial" pitchFamily="34" charset="0"/>
            </a:endParaRPr>
          </a:p>
          <a:p>
            <a:pPr indent="0" algn="ctr">
              <a:spcBef>
                <a:spcPts val="0"/>
              </a:spcBef>
              <a:buNone/>
            </a:pPr>
            <a:endParaRPr lang="en-US" sz="1600" dirty="0">
              <a:latin typeface="Arial" pitchFamily="34" charset="0"/>
              <a:cs typeface="Arial" pitchFamily="34" charset="0"/>
            </a:endParaRPr>
          </a:p>
          <a:p>
            <a:pPr indent="0" algn="ctr">
              <a:spcBef>
                <a:spcPts val="0"/>
              </a:spcBef>
              <a:buNone/>
            </a:pPr>
            <a:r>
              <a:rPr lang="en-US" sz="1600" b="1" dirty="0" smtClean="0">
                <a:latin typeface="Arial" pitchFamily="34" charset="0"/>
                <a:cs typeface="Arial" pitchFamily="34" charset="0"/>
              </a:rPr>
              <a:t>Director of Communications &amp; Social Media</a:t>
            </a:r>
          </a:p>
          <a:p>
            <a:pPr indent="0" algn="ctr">
              <a:spcBef>
                <a:spcPts val="0"/>
              </a:spcBef>
              <a:buNone/>
            </a:pPr>
            <a:r>
              <a:rPr lang="en-US" sz="1600" dirty="0" smtClean="0">
                <a:latin typeface="Arial" pitchFamily="34" charset="0"/>
                <a:cs typeface="Arial" pitchFamily="34" charset="0"/>
              </a:rPr>
              <a:t>Mr. Blake Miles</a:t>
            </a:r>
          </a:p>
          <a:p>
            <a:pPr indent="0" algn="ctr">
              <a:spcBef>
                <a:spcPts val="0"/>
              </a:spcBef>
              <a:buNone/>
            </a:pPr>
            <a:endParaRPr lang="en-US" sz="1600" b="1" dirty="0">
              <a:latin typeface="Arial" pitchFamily="34" charset="0"/>
              <a:cs typeface="Arial" pitchFamily="34" charset="0"/>
            </a:endParaRPr>
          </a:p>
          <a:p>
            <a:pPr indent="0" algn="ctr">
              <a:spcBef>
                <a:spcPts val="0"/>
              </a:spcBef>
              <a:buNone/>
            </a:pPr>
            <a:r>
              <a:rPr lang="en-US" sz="1600" b="1" dirty="0" smtClean="0">
                <a:latin typeface="Arial" pitchFamily="34" charset="0"/>
                <a:cs typeface="Arial" pitchFamily="34" charset="0"/>
              </a:rPr>
              <a:t>Executive Assistant</a:t>
            </a:r>
          </a:p>
          <a:p>
            <a:pPr indent="0" algn="ctr">
              <a:spcBef>
                <a:spcPts val="0"/>
              </a:spcBef>
              <a:buNone/>
            </a:pPr>
            <a:r>
              <a:rPr lang="en-US" sz="1600" dirty="0" smtClean="0">
                <a:latin typeface="Arial" pitchFamily="34" charset="0"/>
                <a:cs typeface="Arial" pitchFamily="34" charset="0"/>
              </a:rPr>
              <a:t>Ms. Angie </a:t>
            </a:r>
            <a:r>
              <a:rPr lang="en-US" sz="1600" dirty="0" err="1" smtClean="0">
                <a:latin typeface="Arial" pitchFamily="34" charset="0"/>
                <a:cs typeface="Arial" pitchFamily="34" charset="0"/>
              </a:rPr>
              <a:t>Fennen</a:t>
            </a:r>
            <a:endParaRPr lang="en-US" sz="1600" dirty="0" smtClean="0">
              <a:latin typeface="Arial" pitchFamily="34" charset="0"/>
              <a:cs typeface="Arial" pitchFamily="34" charset="0"/>
            </a:endParaRPr>
          </a:p>
          <a:p>
            <a:pPr algn="ctr" eaLnBrk="1" hangingPunct="1"/>
            <a:endParaRPr lang="en-US" sz="1600" dirty="0"/>
          </a:p>
          <a:p>
            <a:pPr eaLnBrk="1" hangingPunct="1"/>
            <a:endParaRPr lang="en-US" sz="1600" dirty="0"/>
          </a:p>
        </p:txBody>
      </p:sp>
    </p:spTree>
    <p:extLst>
      <p:ext uri="{BB962C8B-B14F-4D97-AF65-F5344CB8AC3E}">
        <p14:creationId xmlns:p14="http://schemas.microsoft.com/office/powerpoint/2010/main" val="45436297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pPr marL="54864" indent="0" algn="ctr" eaLnBrk="1" fontAlgn="auto" hangingPunct="1">
              <a:spcAft>
                <a:spcPts val="0"/>
              </a:spcAft>
              <a:defRPr/>
            </a:pPr>
            <a:r>
              <a:rPr smtClean="0">
                <a:solidFill>
                  <a:schemeClr val="tx2">
                    <a:tint val="100000"/>
                    <a:shade val="90000"/>
                    <a:satMod val="250000"/>
                    <a:alpha val="100000"/>
                  </a:schemeClr>
                </a:solidFill>
              </a:rPr>
              <a:t>Green Beret Foundation</a:t>
            </a:r>
            <a:endParaRPr>
              <a:solidFill>
                <a:schemeClr val="tx2">
                  <a:tint val="100000"/>
                  <a:shade val="90000"/>
                  <a:satMod val="250000"/>
                  <a:alpha val="100000"/>
                </a:schemeClr>
              </a:solidFill>
            </a:endParaRPr>
          </a:p>
        </p:txBody>
      </p:sp>
      <p:sp>
        <p:nvSpPr>
          <p:cNvPr id="12291" name="Content Placeholder 1"/>
          <p:cNvSpPr>
            <a:spLocks noGrp="1"/>
          </p:cNvSpPr>
          <p:nvPr>
            <p:ph idx="1"/>
          </p:nvPr>
        </p:nvSpPr>
        <p:spPr>
          <a:xfrm>
            <a:off x="419100" y="1676400"/>
            <a:ext cx="8229600" cy="4800600"/>
          </a:xfrm>
        </p:spPr>
        <p:txBody>
          <a:bodyPr/>
          <a:lstStyle/>
          <a:p>
            <a:pPr lvl="1" eaLnBrk="1" hangingPunct="1">
              <a:buFont typeface="Wingdings 2" pitchFamily="18" charset="2"/>
              <a:buNone/>
            </a:pPr>
            <a:r>
              <a:rPr lang="en-US" dirty="0" smtClean="0"/>
              <a:t/>
            </a:r>
            <a:br>
              <a:rPr lang="en-US" dirty="0" smtClean="0"/>
            </a:br>
            <a:endParaRPr lang="en-US" dirty="0" smtClean="0"/>
          </a:p>
        </p:txBody>
      </p:sp>
      <p:sp>
        <p:nvSpPr>
          <p:cNvPr id="8" name="Title 2"/>
          <p:cNvSpPr txBox="1">
            <a:spLocks/>
          </p:cNvSpPr>
          <p:nvPr/>
        </p:nvSpPr>
        <p:spPr>
          <a:xfrm>
            <a:off x="457200" y="1219200"/>
            <a:ext cx="8229600" cy="914400"/>
          </a:xfrm>
          <a:prstGeom prst="rect">
            <a:avLst/>
          </a:prstGeom>
          <a:ln w="6350" cap="rnd">
            <a:noFill/>
          </a:ln>
        </p:spPr>
        <p:txBody>
          <a:bodyPr anchor="b">
            <a:normAutofit/>
          </a:bodyPr>
          <a:lstStyle/>
          <a:p>
            <a:pPr algn="ctr" fontAlgn="auto">
              <a:spcAft>
                <a:spcPts val="0"/>
              </a:spcAft>
              <a:defRPr/>
            </a:pPr>
            <a:r>
              <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Mission</a:t>
            </a:r>
            <a:endParaRPr 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sp>
        <p:nvSpPr>
          <p:cNvPr id="12293" name="TextBox 6"/>
          <p:cNvSpPr txBox="1">
            <a:spLocks noChangeArrowheads="1"/>
          </p:cNvSpPr>
          <p:nvPr/>
        </p:nvSpPr>
        <p:spPr bwMode="auto">
          <a:xfrm>
            <a:off x="800100" y="2241352"/>
            <a:ext cx="7543800"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r>
              <a:rPr lang="en-US" sz="2000" b="1" dirty="0" smtClean="0">
                <a:solidFill>
                  <a:schemeClr val="accent1">
                    <a:lumMod val="20000"/>
                    <a:lumOff val="80000"/>
                  </a:schemeClr>
                </a:solidFill>
                <a:effectLst>
                  <a:glow rad="38100">
                    <a:schemeClr val="accent1">
                      <a:lumMod val="60000"/>
                      <a:lumOff val="40000"/>
                      <a:alpha val="31000"/>
                    </a:schemeClr>
                  </a:glow>
                  <a:outerShdw blurRad="50800" dist="38100" dir="5400000" rotWithShape="0">
                    <a:srgbClr val="000000">
                      <a:alpha val="43000"/>
                    </a:srgbClr>
                  </a:outerShdw>
                </a:effectLst>
                <a:latin typeface="Cochin"/>
                <a:cs typeface="Cochin"/>
              </a:rPr>
              <a:t> </a:t>
            </a:r>
          </a:p>
          <a:p>
            <a:pPr algn="just"/>
            <a:endParaRPr lang="en-US" sz="2000" b="1" dirty="0" smtClean="0">
              <a:solidFill>
                <a:schemeClr val="accent1">
                  <a:lumMod val="20000"/>
                  <a:lumOff val="80000"/>
                </a:schemeClr>
              </a:solidFill>
              <a:effectLst>
                <a:glow rad="38100">
                  <a:schemeClr val="accent1">
                    <a:lumMod val="60000"/>
                    <a:lumOff val="40000"/>
                    <a:alpha val="31000"/>
                  </a:schemeClr>
                </a:glow>
                <a:outerShdw blurRad="50800" dist="38100" dir="5400000" rotWithShape="0">
                  <a:srgbClr val="000000">
                    <a:alpha val="43000"/>
                  </a:srgbClr>
                </a:outerShdw>
              </a:effectLst>
              <a:latin typeface="Cochin"/>
              <a:cs typeface="Cochin"/>
            </a:endParaRPr>
          </a:p>
          <a:p>
            <a:pPr algn="ctr"/>
            <a:r>
              <a:rPr lang="en-US" sz="2000" b="1" i="1" dirty="0" smtClean="0">
                <a:solidFill>
                  <a:schemeClr val="tx1"/>
                </a:solidFill>
                <a:latin typeface="Cochin"/>
              </a:rPr>
              <a:t>The Green Beret Foundation provides unconventional resources to facilitate the special needs of our wounded, ill and injured and imparts unique support to the Special Forces community in order to strengthen readiness and uphold Green Beret traditions and values.</a:t>
            </a:r>
          </a:p>
          <a:p>
            <a:pPr eaLnBrk="1" hangingPunct="1"/>
            <a:endParaRPr lang="en-US" sz="1800" dirty="0"/>
          </a:p>
        </p:txBody>
      </p:sp>
    </p:spTree>
    <p:extLst>
      <p:ext uri="{BB962C8B-B14F-4D97-AF65-F5344CB8AC3E}">
        <p14:creationId xmlns:p14="http://schemas.microsoft.com/office/powerpoint/2010/main" val="305341997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pPr marL="54864" indent="0" algn="ctr" eaLnBrk="1" fontAlgn="auto" hangingPunct="1">
              <a:spcAft>
                <a:spcPts val="0"/>
              </a:spcAft>
              <a:defRPr/>
            </a:pPr>
            <a:r>
              <a:rPr dirty="0" smtClean="0">
                <a:solidFill>
                  <a:schemeClr val="tx2">
                    <a:tint val="100000"/>
                    <a:shade val="90000"/>
                    <a:satMod val="250000"/>
                    <a:alpha val="100000"/>
                  </a:schemeClr>
                </a:solidFill>
              </a:rPr>
              <a:t>Green Beret Foundation</a:t>
            </a:r>
            <a:endParaRPr dirty="0">
              <a:solidFill>
                <a:schemeClr val="tx2">
                  <a:tint val="100000"/>
                  <a:shade val="90000"/>
                  <a:satMod val="250000"/>
                  <a:alpha val="100000"/>
                </a:schemeClr>
              </a:solidFill>
            </a:endParaRPr>
          </a:p>
        </p:txBody>
      </p:sp>
      <p:sp>
        <p:nvSpPr>
          <p:cNvPr id="12291" name="Content Placeholder 1"/>
          <p:cNvSpPr>
            <a:spLocks noGrp="1"/>
          </p:cNvSpPr>
          <p:nvPr>
            <p:ph idx="1"/>
          </p:nvPr>
        </p:nvSpPr>
        <p:spPr>
          <a:xfrm>
            <a:off x="419100" y="1676400"/>
            <a:ext cx="8229600" cy="4800600"/>
          </a:xfrm>
        </p:spPr>
        <p:txBody>
          <a:bodyPr/>
          <a:lstStyle/>
          <a:p>
            <a:pPr lvl="1" eaLnBrk="1" hangingPunct="1">
              <a:buFont typeface="Wingdings 2" pitchFamily="18" charset="2"/>
              <a:buNone/>
            </a:pPr>
            <a:r>
              <a:rPr lang="en-US" dirty="0" smtClean="0"/>
              <a:t/>
            </a:r>
            <a:br>
              <a:rPr lang="en-US" dirty="0" smtClean="0"/>
            </a:br>
            <a:endParaRPr lang="en-US" dirty="0" smtClean="0"/>
          </a:p>
        </p:txBody>
      </p:sp>
      <p:sp>
        <p:nvSpPr>
          <p:cNvPr id="8" name="Title 2"/>
          <p:cNvSpPr txBox="1">
            <a:spLocks/>
          </p:cNvSpPr>
          <p:nvPr/>
        </p:nvSpPr>
        <p:spPr>
          <a:xfrm>
            <a:off x="457200" y="1219200"/>
            <a:ext cx="8229600" cy="914400"/>
          </a:xfrm>
          <a:prstGeom prst="rect">
            <a:avLst/>
          </a:prstGeom>
          <a:ln w="6350" cap="rnd">
            <a:noFill/>
          </a:ln>
        </p:spPr>
        <p:txBody>
          <a:bodyPr anchor="b">
            <a:normAutofit/>
          </a:bodyPr>
          <a:lstStyle/>
          <a:p>
            <a:pPr algn="ctr" fontAlgn="auto">
              <a:spcAft>
                <a:spcPts val="0"/>
              </a:spcAft>
              <a:defRPr/>
            </a:pPr>
            <a:r>
              <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Overview</a:t>
            </a:r>
            <a:endParaRPr 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sp>
        <p:nvSpPr>
          <p:cNvPr id="12293" name="TextBox 6"/>
          <p:cNvSpPr txBox="1">
            <a:spLocks noChangeArrowheads="1"/>
          </p:cNvSpPr>
          <p:nvPr/>
        </p:nvSpPr>
        <p:spPr bwMode="auto">
          <a:xfrm>
            <a:off x="800100" y="2241352"/>
            <a:ext cx="75438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indent="0" algn="ctr">
              <a:spcBef>
                <a:spcPts val="0"/>
              </a:spcBef>
              <a:buNone/>
            </a:pPr>
            <a:endParaRPr lang="en-US" sz="2000" b="1" dirty="0">
              <a:latin typeface="Constantia" pitchFamily="18" charset="0"/>
            </a:endParaRPr>
          </a:p>
          <a:p>
            <a:pPr indent="0" algn="ctr">
              <a:spcBef>
                <a:spcPts val="0"/>
              </a:spcBef>
              <a:buNone/>
            </a:pPr>
            <a:r>
              <a:rPr lang="en-US" sz="2000" b="1" dirty="0" smtClean="0">
                <a:latin typeface="Constantia" pitchFamily="18" charset="0"/>
              </a:rPr>
              <a:t>The Green Beret Foundation has three locations.  Our headquarters are located in San Antonio, TX </a:t>
            </a:r>
            <a:r>
              <a:rPr lang="en-US" sz="2000" b="1" dirty="0">
                <a:latin typeface="Constantia" pitchFamily="18" charset="0"/>
              </a:rPr>
              <a:t> </a:t>
            </a:r>
            <a:r>
              <a:rPr lang="en-US" sz="2000" b="1" dirty="0" smtClean="0">
                <a:latin typeface="Constantia" pitchFamily="18" charset="0"/>
              </a:rPr>
              <a:t>with satellite offices in Fayetteville, NC and Tampa, FL.</a:t>
            </a:r>
          </a:p>
          <a:p>
            <a:pPr indent="0" algn="ctr">
              <a:spcBef>
                <a:spcPts val="0"/>
              </a:spcBef>
              <a:buNone/>
            </a:pPr>
            <a:endParaRPr lang="en-US" sz="2000" b="1" dirty="0">
              <a:latin typeface="Constantia" pitchFamily="18" charset="0"/>
            </a:endParaRPr>
          </a:p>
          <a:p>
            <a:pPr indent="0" algn="ctr">
              <a:spcBef>
                <a:spcPts val="0"/>
              </a:spcBef>
              <a:buNone/>
            </a:pPr>
            <a:r>
              <a:rPr lang="en-US" sz="2000" b="1" dirty="0" smtClean="0">
                <a:latin typeface="Constantia" pitchFamily="18" charset="0"/>
              </a:rPr>
              <a:t>Our BOD and BOA are located throughout the country giving us a broader latitude to locate and provide services, fundraise and advocate for the Green Beret Community.</a:t>
            </a:r>
          </a:p>
          <a:p>
            <a:pPr indent="0" algn="ctr">
              <a:spcBef>
                <a:spcPts val="0"/>
              </a:spcBef>
              <a:buNone/>
            </a:pPr>
            <a:endParaRPr lang="en-US" sz="1800" b="1" dirty="0">
              <a:latin typeface="Constantia" pitchFamily="18" charset="0"/>
            </a:endParaRPr>
          </a:p>
          <a:p>
            <a:pPr algn="ctr" eaLnBrk="1" hangingPunct="1"/>
            <a:endParaRPr lang="en-US" sz="2000" dirty="0" smtClean="0"/>
          </a:p>
          <a:p>
            <a:pPr algn="ctr" eaLnBrk="1" hangingPunct="1"/>
            <a:endParaRPr lang="en-US" sz="1800" dirty="0"/>
          </a:p>
          <a:p>
            <a:pPr eaLnBrk="1" hangingPunct="1"/>
            <a:endParaRPr lang="en-US" sz="1800" dirty="0"/>
          </a:p>
        </p:txBody>
      </p:sp>
    </p:spTree>
    <p:extLst>
      <p:ext uri="{BB962C8B-B14F-4D97-AF65-F5344CB8AC3E}">
        <p14:creationId xmlns:p14="http://schemas.microsoft.com/office/powerpoint/2010/main" val="103045244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pPr marL="54864" indent="0" algn="ctr" eaLnBrk="1" fontAlgn="auto" hangingPunct="1">
              <a:spcAft>
                <a:spcPts val="0"/>
              </a:spcAft>
              <a:defRPr/>
            </a:pPr>
            <a:r>
              <a:rPr smtClean="0">
                <a:solidFill>
                  <a:schemeClr val="tx2">
                    <a:tint val="100000"/>
                    <a:shade val="90000"/>
                    <a:satMod val="250000"/>
                    <a:alpha val="100000"/>
                  </a:schemeClr>
                </a:solidFill>
              </a:rPr>
              <a:t>Green Beret Foundation</a:t>
            </a:r>
            <a:endParaRPr>
              <a:solidFill>
                <a:schemeClr val="tx2">
                  <a:tint val="100000"/>
                  <a:shade val="90000"/>
                  <a:satMod val="250000"/>
                  <a:alpha val="100000"/>
                </a:schemeClr>
              </a:solidFill>
            </a:endParaRPr>
          </a:p>
        </p:txBody>
      </p:sp>
      <p:sp>
        <p:nvSpPr>
          <p:cNvPr id="12291" name="Content Placeholder 1"/>
          <p:cNvSpPr>
            <a:spLocks noGrp="1"/>
          </p:cNvSpPr>
          <p:nvPr>
            <p:ph idx="1"/>
          </p:nvPr>
        </p:nvSpPr>
        <p:spPr>
          <a:xfrm>
            <a:off x="419100" y="1676400"/>
            <a:ext cx="8229600" cy="4800600"/>
          </a:xfrm>
        </p:spPr>
        <p:txBody>
          <a:bodyPr/>
          <a:lstStyle/>
          <a:p>
            <a:pPr lvl="1" eaLnBrk="1" hangingPunct="1">
              <a:buFont typeface="Wingdings 2" pitchFamily="18" charset="2"/>
              <a:buNone/>
            </a:pPr>
            <a:r>
              <a:rPr lang="en-US" dirty="0" smtClean="0"/>
              <a:t/>
            </a:r>
            <a:br>
              <a:rPr lang="en-US" dirty="0" smtClean="0"/>
            </a:br>
            <a:endParaRPr lang="en-US" dirty="0" smtClean="0"/>
          </a:p>
        </p:txBody>
      </p:sp>
      <p:sp>
        <p:nvSpPr>
          <p:cNvPr id="8" name="Title 2"/>
          <p:cNvSpPr txBox="1">
            <a:spLocks/>
          </p:cNvSpPr>
          <p:nvPr/>
        </p:nvSpPr>
        <p:spPr>
          <a:xfrm>
            <a:off x="457200" y="1219200"/>
            <a:ext cx="8229600" cy="914400"/>
          </a:xfrm>
          <a:prstGeom prst="rect">
            <a:avLst/>
          </a:prstGeom>
          <a:ln w="6350" cap="rnd">
            <a:noFill/>
          </a:ln>
        </p:spPr>
        <p:txBody>
          <a:bodyPr anchor="b">
            <a:normAutofit/>
          </a:bodyPr>
          <a:lstStyle/>
          <a:p>
            <a:pPr algn="ctr" fontAlgn="auto">
              <a:spcAft>
                <a:spcPts val="0"/>
              </a:spcAft>
              <a:defRPr/>
            </a:pPr>
            <a:r>
              <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Overview</a:t>
            </a:r>
            <a:endParaRPr lang="en-US" sz="4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sp>
        <p:nvSpPr>
          <p:cNvPr id="12293" name="TextBox 6"/>
          <p:cNvSpPr txBox="1">
            <a:spLocks noChangeArrowheads="1"/>
          </p:cNvSpPr>
          <p:nvPr/>
        </p:nvSpPr>
        <p:spPr bwMode="auto">
          <a:xfrm>
            <a:off x="800100" y="2241352"/>
            <a:ext cx="75438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indent="0" algn="ctr">
              <a:spcBef>
                <a:spcPts val="0"/>
              </a:spcBef>
              <a:buNone/>
            </a:pPr>
            <a:r>
              <a:rPr lang="en-US" sz="2000" b="1" dirty="0" smtClean="0">
                <a:latin typeface="Constantia" pitchFamily="18" charset="0"/>
              </a:rPr>
              <a:t>The GBF is a 501c3 not for profit organization.  Donations are tax deductible.</a:t>
            </a:r>
          </a:p>
          <a:p>
            <a:pPr indent="0" algn="ctr">
              <a:spcBef>
                <a:spcPts val="0"/>
              </a:spcBef>
              <a:buNone/>
            </a:pPr>
            <a:endParaRPr lang="en-US" sz="2000" b="1" dirty="0">
              <a:latin typeface="Constantia" pitchFamily="18" charset="0"/>
            </a:endParaRPr>
          </a:p>
          <a:p>
            <a:pPr indent="0" algn="ctr">
              <a:spcBef>
                <a:spcPts val="0"/>
              </a:spcBef>
              <a:buNone/>
            </a:pPr>
            <a:r>
              <a:rPr lang="en-US" sz="2000" b="1" dirty="0" smtClean="0">
                <a:latin typeface="Constantia" pitchFamily="18" charset="0"/>
              </a:rPr>
              <a:t>The Green Beret Foundation has an 89% programs and services expense percentage. </a:t>
            </a:r>
          </a:p>
          <a:p>
            <a:pPr indent="0" algn="ctr">
              <a:spcBef>
                <a:spcPts val="0"/>
              </a:spcBef>
              <a:buNone/>
            </a:pPr>
            <a:r>
              <a:rPr lang="en-US" sz="2000" b="1" dirty="0" smtClean="0">
                <a:latin typeface="Constantia" pitchFamily="18" charset="0"/>
              </a:rPr>
              <a:t>Eighty-nine cents of every dollar spent at the Green Beret Foundation goes to support the GBF’s mission.  </a:t>
            </a:r>
          </a:p>
          <a:p>
            <a:pPr indent="0" algn="ctr">
              <a:spcBef>
                <a:spcPts val="0"/>
              </a:spcBef>
              <a:buNone/>
            </a:pPr>
            <a:endParaRPr lang="en-US" sz="1800" b="1" dirty="0">
              <a:latin typeface="Constantia" pitchFamily="18" charset="0"/>
            </a:endParaRPr>
          </a:p>
          <a:p>
            <a:pPr indent="0" algn="ctr">
              <a:spcBef>
                <a:spcPts val="0"/>
              </a:spcBef>
              <a:buNone/>
            </a:pPr>
            <a:r>
              <a:rPr lang="en-US" sz="2000" b="1" dirty="0" smtClean="0">
                <a:latin typeface="Constantia" pitchFamily="18" charset="0"/>
              </a:rPr>
              <a:t>The GBF has a very talented and dedicated Board of Directors, Staff and volunteer pool which has enabled us to keep our overhead very low while strategically building our business to grow our programs and services for our Green Beret Community .</a:t>
            </a:r>
            <a:endParaRPr lang="en-US" sz="2000" dirty="0" smtClean="0"/>
          </a:p>
          <a:p>
            <a:pPr algn="ctr" eaLnBrk="1" hangingPunct="1"/>
            <a:endParaRPr lang="en-US" sz="2000" dirty="0" smtClean="0"/>
          </a:p>
          <a:p>
            <a:pPr algn="ctr" eaLnBrk="1" hangingPunct="1"/>
            <a:endParaRPr lang="en-US" sz="1800" dirty="0"/>
          </a:p>
          <a:p>
            <a:pPr eaLnBrk="1" hangingPunct="1"/>
            <a:endParaRPr lang="en-US" sz="1800" dirty="0"/>
          </a:p>
        </p:txBody>
      </p:sp>
    </p:spTree>
    <p:extLst>
      <p:ext uri="{BB962C8B-B14F-4D97-AF65-F5344CB8AC3E}">
        <p14:creationId xmlns:p14="http://schemas.microsoft.com/office/powerpoint/2010/main" val="236126725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3536"/>
            <a:ext cx="8229600" cy="1143000"/>
          </a:xfrm>
        </p:spPr>
        <p:txBody>
          <a:bodyPr/>
          <a:lstStyle/>
          <a:p>
            <a:pPr marL="54864" indent="0" algn="ctr" eaLnBrk="1" fontAlgn="auto" hangingPunct="1">
              <a:spcAft>
                <a:spcPts val="0"/>
              </a:spcAft>
              <a:defRPr/>
            </a:pPr>
            <a:r>
              <a:rPr lang="en-US" dirty="0" smtClean="0">
                <a:solidFill>
                  <a:schemeClr val="tx2">
                    <a:tint val="100000"/>
                    <a:shade val="90000"/>
                    <a:satMod val="250000"/>
                    <a:alpha val="100000"/>
                  </a:schemeClr>
                </a:solidFill>
              </a:rPr>
              <a:t>Services </a:t>
            </a:r>
            <a:endParaRPr dirty="0">
              <a:solidFill>
                <a:schemeClr val="tx2">
                  <a:tint val="100000"/>
                  <a:shade val="90000"/>
                  <a:satMod val="250000"/>
                  <a:alpha val="100000"/>
                </a:schemeClr>
              </a:solidFill>
            </a:endParaRPr>
          </a:p>
        </p:txBody>
      </p:sp>
      <p:sp>
        <p:nvSpPr>
          <p:cNvPr id="14339" name="Content Placeholder 1"/>
          <p:cNvSpPr>
            <a:spLocks noGrp="1"/>
          </p:cNvSpPr>
          <p:nvPr>
            <p:ph idx="1"/>
          </p:nvPr>
        </p:nvSpPr>
        <p:spPr/>
        <p:txBody>
          <a:bodyPr/>
          <a:lstStyle/>
          <a:p>
            <a:pPr eaLnBrk="1" hangingPunct="1">
              <a:lnSpc>
                <a:spcPct val="90000"/>
              </a:lnSpc>
              <a:buClr>
                <a:srgbClr val="333A1D"/>
              </a:buClr>
            </a:pPr>
            <a:r>
              <a:rPr lang="en-US" dirty="0" smtClean="0"/>
              <a:t>Health &amp; Welfare</a:t>
            </a:r>
          </a:p>
          <a:p>
            <a:pPr marL="0" indent="0" eaLnBrk="1" hangingPunct="1">
              <a:lnSpc>
                <a:spcPct val="90000"/>
              </a:lnSpc>
              <a:buClr>
                <a:srgbClr val="333A1D"/>
              </a:buClr>
              <a:buNone/>
            </a:pPr>
            <a:endParaRPr lang="en-US" dirty="0" smtClean="0"/>
          </a:p>
          <a:p>
            <a:pPr eaLnBrk="1" hangingPunct="1">
              <a:lnSpc>
                <a:spcPct val="90000"/>
              </a:lnSpc>
              <a:buClr>
                <a:srgbClr val="333A1D"/>
              </a:buClr>
            </a:pPr>
            <a:r>
              <a:rPr lang="en-US" dirty="0" smtClean="0"/>
              <a:t>Travel</a:t>
            </a:r>
          </a:p>
          <a:p>
            <a:pPr marL="0" indent="0" eaLnBrk="1" hangingPunct="1">
              <a:lnSpc>
                <a:spcPct val="90000"/>
              </a:lnSpc>
              <a:buClr>
                <a:srgbClr val="333A1D"/>
              </a:buClr>
              <a:buNone/>
            </a:pPr>
            <a:endParaRPr lang="en-US" dirty="0" smtClean="0"/>
          </a:p>
          <a:p>
            <a:pPr eaLnBrk="1" hangingPunct="1">
              <a:lnSpc>
                <a:spcPct val="90000"/>
              </a:lnSpc>
              <a:buClr>
                <a:srgbClr val="333A1D"/>
              </a:buClr>
            </a:pPr>
            <a:r>
              <a:rPr lang="en-US" dirty="0" smtClean="0"/>
              <a:t>Advocacy and mentoring</a:t>
            </a:r>
          </a:p>
          <a:p>
            <a:pPr eaLnBrk="1" hangingPunct="1">
              <a:lnSpc>
                <a:spcPct val="90000"/>
              </a:lnSpc>
              <a:buClr>
                <a:srgbClr val="333A1D"/>
              </a:buClr>
            </a:pPr>
            <a:endParaRPr lang="en-US" dirty="0"/>
          </a:p>
          <a:p>
            <a:pPr eaLnBrk="1" hangingPunct="1">
              <a:lnSpc>
                <a:spcPct val="90000"/>
              </a:lnSpc>
              <a:buClr>
                <a:srgbClr val="333A1D"/>
              </a:buClr>
            </a:pPr>
            <a:r>
              <a:rPr lang="en-US" dirty="0" smtClean="0"/>
              <a:t>Memorial</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3536"/>
            <a:ext cx="8229600" cy="1143000"/>
          </a:xfrm>
        </p:spPr>
        <p:txBody>
          <a:bodyPr/>
          <a:lstStyle/>
          <a:p>
            <a:pPr marL="54864" indent="0" algn="ctr" eaLnBrk="1" fontAlgn="auto" hangingPunct="1">
              <a:spcAft>
                <a:spcPts val="0"/>
              </a:spcAft>
              <a:defRPr/>
            </a:pPr>
            <a:r>
              <a:rPr lang="en-US" dirty="0" smtClean="0">
                <a:solidFill>
                  <a:schemeClr val="tx2">
                    <a:tint val="100000"/>
                    <a:shade val="90000"/>
                    <a:satMod val="250000"/>
                    <a:alpha val="100000"/>
                  </a:schemeClr>
                </a:solidFill>
              </a:rPr>
              <a:t>Programs</a:t>
            </a:r>
            <a:endParaRPr dirty="0">
              <a:solidFill>
                <a:schemeClr val="tx2">
                  <a:tint val="100000"/>
                  <a:shade val="90000"/>
                  <a:satMod val="250000"/>
                  <a:alpha val="100000"/>
                </a:schemeClr>
              </a:solidFill>
            </a:endParaRPr>
          </a:p>
        </p:txBody>
      </p:sp>
      <p:sp>
        <p:nvSpPr>
          <p:cNvPr id="9218" name="Content Placeholder 1"/>
          <p:cNvSpPr>
            <a:spLocks noGrp="1"/>
          </p:cNvSpPr>
          <p:nvPr>
            <p:ph idx="1"/>
          </p:nvPr>
        </p:nvSpPr>
        <p:spPr/>
        <p:txBody>
          <a:bodyPr>
            <a:normAutofit/>
          </a:bodyPr>
          <a:lstStyle/>
          <a:p>
            <a:pPr eaLnBrk="1" fontAlgn="auto" hangingPunct="1">
              <a:spcBef>
                <a:spcPts val="0"/>
              </a:spcBef>
              <a:spcAft>
                <a:spcPts val="0"/>
              </a:spcAft>
              <a:buClr>
                <a:srgbClr val="333A1D"/>
              </a:buClr>
              <a:buFont typeface="Wingdings 2"/>
              <a:buChar char=""/>
              <a:defRPr/>
            </a:pPr>
            <a:r>
              <a:rPr lang="en-US" dirty="0" smtClean="0"/>
              <a:t>Casualty Care Check C</a:t>
            </a:r>
            <a:r>
              <a:rPr lang="en-US" baseline="30000" dirty="0" smtClean="0"/>
              <a:t>3</a:t>
            </a:r>
            <a:endParaRPr lang="en-US" dirty="0" smtClean="0"/>
          </a:p>
          <a:p>
            <a:pPr eaLnBrk="1" fontAlgn="auto" hangingPunct="1">
              <a:spcBef>
                <a:spcPts val="0"/>
              </a:spcBef>
              <a:spcAft>
                <a:spcPts val="0"/>
              </a:spcAft>
              <a:buClr>
                <a:srgbClr val="333A1D"/>
              </a:buClr>
              <a:buFont typeface="Wingdings 2"/>
              <a:buChar char=""/>
              <a:defRPr/>
            </a:pPr>
            <a:r>
              <a:rPr lang="en-US" dirty="0" smtClean="0"/>
              <a:t>Steel Magnolias Caregiver Group</a:t>
            </a:r>
          </a:p>
          <a:p>
            <a:pPr eaLnBrk="1" fontAlgn="auto" hangingPunct="1">
              <a:spcBef>
                <a:spcPts val="0"/>
              </a:spcBef>
              <a:spcAft>
                <a:spcPts val="0"/>
              </a:spcAft>
              <a:buClr>
                <a:srgbClr val="333A1D"/>
              </a:buClr>
              <a:buFont typeface="Wingdings 2"/>
              <a:buChar char=""/>
              <a:defRPr/>
            </a:pPr>
            <a:r>
              <a:rPr lang="en-US" dirty="0" smtClean="0"/>
              <a:t>Green Beret Foundation Educational  Scholarships</a:t>
            </a:r>
          </a:p>
          <a:p>
            <a:pPr lvl="1" eaLnBrk="1" fontAlgn="auto" hangingPunct="1">
              <a:spcBef>
                <a:spcPts val="0"/>
              </a:spcBef>
              <a:spcAft>
                <a:spcPts val="0"/>
              </a:spcAft>
              <a:buClr>
                <a:srgbClr val="333A1D"/>
              </a:buClr>
              <a:buFont typeface="Wingdings 2"/>
              <a:buChar char=""/>
              <a:defRPr/>
            </a:pPr>
            <a:r>
              <a:rPr lang="en-US" dirty="0" smtClean="0"/>
              <a:t>No Greater Sacrifice </a:t>
            </a:r>
          </a:p>
          <a:p>
            <a:pPr lvl="1" eaLnBrk="1" fontAlgn="auto" hangingPunct="1">
              <a:spcBef>
                <a:spcPts val="0"/>
              </a:spcBef>
              <a:spcAft>
                <a:spcPts val="0"/>
              </a:spcAft>
              <a:buClr>
                <a:srgbClr val="333A1D"/>
              </a:buClr>
              <a:buFont typeface="Wingdings 2"/>
              <a:buChar char=""/>
              <a:defRPr/>
            </a:pPr>
            <a:r>
              <a:rPr lang="en-US" dirty="0" smtClean="0"/>
              <a:t>DOL1</a:t>
            </a:r>
          </a:p>
          <a:p>
            <a:pPr eaLnBrk="1" fontAlgn="auto" hangingPunct="1">
              <a:spcBef>
                <a:spcPts val="0"/>
              </a:spcBef>
              <a:spcAft>
                <a:spcPts val="0"/>
              </a:spcAft>
              <a:buClr>
                <a:srgbClr val="333A1D"/>
              </a:buClr>
              <a:buFont typeface="Wingdings 2"/>
              <a:buChar char=""/>
              <a:defRPr/>
            </a:pPr>
            <a:r>
              <a:rPr lang="en-US" dirty="0" smtClean="0"/>
              <a:t>Gold Star</a:t>
            </a:r>
          </a:p>
          <a:p>
            <a:pPr eaLnBrk="1" fontAlgn="auto" hangingPunct="1">
              <a:spcBef>
                <a:spcPts val="0"/>
              </a:spcBef>
              <a:spcAft>
                <a:spcPts val="0"/>
              </a:spcAft>
              <a:buClr>
                <a:srgbClr val="333A1D"/>
              </a:buClr>
              <a:buFont typeface="Wingdings 2"/>
              <a:buChar char=""/>
              <a:defRPr/>
            </a:pPr>
            <a:r>
              <a:rPr lang="en-US" dirty="0" smtClean="0"/>
              <a:t>Advocacy</a:t>
            </a:r>
          </a:p>
          <a:p>
            <a:pPr eaLnBrk="1" fontAlgn="auto" hangingPunct="1">
              <a:spcBef>
                <a:spcPts val="0"/>
              </a:spcBef>
              <a:spcAft>
                <a:spcPts val="0"/>
              </a:spcAft>
              <a:buFont typeface="Wingdings 2"/>
              <a:buChar char=""/>
              <a:defRPr/>
            </a:pPr>
            <a:endParaRPr lang="en-US" dirty="0" smtClean="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GBF’s Approach to providing care to the Green Beret Community</a:t>
            </a:r>
            <a:endParaRPr lang="en-US" sz="2800" b="1" dirty="0"/>
          </a:p>
        </p:txBody>
      </p:sp>
      <p:sp>
        <p:nvSpPr>
          <p:cNvPr id="3" name="Content Placeholder 2"/>
          <p:cNvSpPr>
            <a:spLocks noGrp="1"/>
          </p:cNvSpPr>
          <p:nvPr>
            <p:ph idx="1"/>
          </p:nvPr>
        </p:nvSpPr>
        <p:spPr/>
        <p:txBody>
          <a:bodyPr/>
          <a:lstStyle/>
          <a:p>
            <a:pPr marL="0" indent="0">
              <a:buNone/>
            </a:pPr>
            <a:r>
              <a:rPr lang="en-US" sz="2000" dirty="0" smtClean="0"/>
              <a:t>The GBF administers services that are designed to fill gaps that are present in the care and support system in abet of the Special Forces Community.  </a:t>
            </a:r>
          </a:p>
          <a:p>
            <a:pPr marL="0" indent="0">
              <a:buNone/>
            </a:pPr>
            <a:endParaRPr lang="en-US" sz="2000" dirty="0"/>
          </a:p>
          <a:p>
            <a:pPr marL="0" indent="0">
              <a:buNone/>
            </a:pPr>
            <a:r>
              <a:rPr lang="en-US" sz="2000" dirty="0" smtClean="0"/>
              <a:t>Aside from the GBF’s four programs, we take pride in our approach to  individual cases.  We look at each individual need to ensure that we are addressing the real need and gap in the Green Beret and their family’s life.  We take care to provide support to get our Community to a better place.  </a:t>
            </a:r>
          </a:p>
          <a:p>
            <a:pPr marL="0" indent="0">
              <a:buNone/>
            </a:pPr>
            <a:endParaRPr lang="en-US" sz="2000" dirty="0"/>
          </a:p>
          <a:p>
            <a:pPr marL="0" indent="0" algn="ctr">
              <a:buNone/>
            </a:pPr>
            <a:r>
              <a:rPr lang="en-US" sz="2000" i="1" dirty="0" smtClean="0"/>
              <a:t>The Green Beret Foundation is and should be the first stop for all Green Berets’ and families’ needs when WIA or the Green Beret is KIA .  If we cannot financially support the request, we will advocate for the Green Beret through alternate avenues.</a:t>
            </a:r>
            <a:endParaRPr lang="en-US" sz="2000" i="1" dirty="0"/>
          </a:p>
        </p:txBody>
      </p:sp>
    </p:spTree>
    <p:extLst>
      <p:ext uri="{BB962C8B-B14F-4D97-AF65-F5344CB8AC3E}">
        <p14:creationId xmlns:p14="http://schemas.microsoft.com/office/powerpoint/2010/main" val="1179788928"/>
      </p:ext>
    </p:extLst>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18492</TotalTime>
  <Words>1173</Words>
  <Application>Microsoft Office PowerPoint</Application>
  <PresentationFormat>On-screen Show (4:3)</PresentationFormat>
  <Paragraphs>130</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Foundry</vt:lpstr>
      <vt:lpstr>Green Beret Foundation</vt:lpstr>
      <vt:lpstr>Green Beret Foundation</vt:lpstr>
      <vt:lpstr>Green Beret Foundation</vt:lpstr>
      <vt:lpstr>Green Beret Foundation</vt:lpstr>
      <vt:lpstr>Green Beret Foundation</vt:lpstr>
      <vt:lpstr>Green Beret Foundation</vt:lpstr>
      <vt:lpstr>Services </vt:lpstr>
      <vt:lpstr>Programs</vt:lpstr>
      <vt:lpstr>GBF’s Approach to providing care to the Green Beret Community</vt:lpstr>
      <vt:lpstr>Examples of Services Supported</vt:lpstr>
      <vt:lpstr>Examples of Services Provided</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Roland</dc:creator>
  <cp:lastModifiedBy>Deb</cp:lastModifiedBy>
  <cp:revision>234</cp:revision>
  <dcterms:created xsi:type="dcterms:W3CDTF">2013-04-02T13:02:30Z</dcterms:created>
  <dcterms:modified xsi:type="dcterms:W3CDTF">2013-04-03T11:12:37Z</dcterms:modified>
  <cp:contentStatus/>
</cp:coreProperties>
</file>